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1" r:id="rId6"/>
    <p:sldId id="260" r:id="rId7"/>
    <p:sldId id="261" r:id="rId8"/>
    <p:sldId id="292" r:id="rId9"/>
    <p:sldId id="285" r:id="rId10"/>
    <p:sldId id="262" r:id="rId11"/>
    <p:sldId id="286" r:id="rId12"/>
    <p:sldId id="263" r:id="rId13"/>
    <p:sldId id="294" r:id="rId14"/>
    <p:sldId id="293" r:id="rId15"/>
    <p:sldId id="295" r:id="rId16"/>
    <p:sldId id="287" r:id="rId17"/>
    <p:sldId id="264" r:id="rId18"/>
    <p:sldId id="265" r:id="rId19"/>
    <p:sldId id="274" r:id="rId20"/>
    <p:sldId id="272" r:id="rId21"/>
    <p:sldId id="266" r:id="rId22"/>
    <p:sldId id="284" r:id="rId23"/>
    <p:sldId id="275" r:id="rId24"/>
    <p:sldId id="288" r:id="rId25"/>
    <p:sldId id="280" r:id="rId26"/>
    <p:sldId id="267" r:id="rId27"/>
    <p:sldId id="268" r:id="rId28"/>
    <p:sldId id="269" r:id="rId29"/>
    <p:sldId id="270" r:id="rId30"/>
    <p:sldId id="290" r:id="rId31"/>
    <p:sldId id="277" r:id="rId32"/>
    <p:sldId id="278" r:id="rId33"/>
    <p:sldId id="271" r:id="rId34"/>
    <p:sldId id="273" r:id="rId35"/>
    <p:sldId id="283" r:id="rId36"/>
    <p:sldId id="279" r:id="rId37"/>
    <p:sldId id="281" r:id="rId38"/>
    <p:sldId id="282" r:id="rId39"/>
    <p:sldId id="296" r:id="rId4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0CCB-1A42-45DF-9119-6BA3795B791D}">
          <p14:sldIdLst>
            <p14:sldId id="256"/>
            <p14:sldId id="257"/>
            <p14:sldId id="258"/>
            <p14:sldId id="259"/>
            <p14:sldId id="291"/>
            <p14:sldId id="260"/>
            <p14:sldId id="261"/>
            <p14:sldId id="292"/>
            <p14:sldId id="285"/>
          </p14:sldIdLst>
        </p14:section>
        <p14:section name="Untitled Section" id="{8F348F54-AEA0-4A47-8A57-1F096243CB5B}">
          <p14:sldIdLst>
            <p14:sldId id="262"/>
            <p14:sldId id="286"/>
            <p14:sldId id="263"/>
            <p14:sldId id="294"/>
            <p14:sldId id="293"/>
            <p14:sldId id="295"/>
            <p14:sldId id="287"/>
            <p14:sldId id="264"/>
            <p14:sldId id="265"/>
            <p14:sldId id="274"/>
            <p14:sldId id="272"/>
            <p14:sldId id="266"/>
            <p14:sldId id="284"/>
            <p14:sldId id="275"/>
            <p14:sldId id="288"/>
            <p14:sldId id="280"/>
            <p14:sldId id="267"/>
            <p14:sldId id="268"/>
            <p14:sldId id="269"/>
            <p14:sldId id="270"/>
            <p14:sldId id="290"/>
            <p14:sldId id="277"/>
            <p14:sldId id="278"/>
            <p14:sldId id="271"/>
            <p14:sldId id="273"/>
            <p14:sldId id="283"/>
            <p14:sldId id="279"/>
            <p14:sldId id="281"/>
            <p14:sldId id="28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1F9D3E-19F5-4AED-9F4C-47A0986DA870}" v="12" dt="2021-09-02T03:51:30.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3" d="100"/>
          <a:sy n="113" d="100"/>
        </p:scale>
        <p:origin x="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Moss" userId="9ad83bda99cce0ca" providerId="LiveId" clId="{5A1F9D3E-19F5-4AED-9F4C-47A0986DA870}"/>
    <pc:docChg chg="custSel modSld">
      <pc:chgData name="Jonas Moss" userId="9ad83bda99cce0ca" providerId="LiveId" clId="{5A1F9D3E-19F5-4AED-9F4C-47A0986DA870}" dt="2021-09-02T03:51:57.110" v="160" actId="113"/>
      <pc:docMkLst>
        <pc:docMk/>
      </pc:docMkLst>
      <pc:sldChg chg="modSp">
        <pc:chgData name="Jonas Moss" userId="9ad83bda99cce0ca" providerId="LiveId" clId="{5A1F9D3E-19F5-4AED-9F4C-47A0986DA870}" dt="2021-09-02T03:49:02.250" v="1"/>
        <pc:sldMkLst>
          <pc:docMk/>
          <pc:sldMk cId="2330775605" sldId="257"/>
        </pc:sldMkLst>
        <pc:spChg chg="mod">
          <ac:chgData name="Jonas Moss" userId="9ad83bda99cce0ca" providerId="LiveId" clId="{5A1F9D3E-19F5-4AED-9F4C-47A0986DA870}" dt="2021-09-02T03:49:02.250" v="1"/>
          <ac:spMkLst>
            <pc:docMk/>
            <pc:sldMk cId="2330775605" sldId="257"/>
            <ac:spMk id="14" creationId="{39990F7D-A673-49E4-889C-1A5D32BFAF4A}"/>
          </ac:spMkLst>
        </pc:spChg>
      </pc:sldChg>
      <pc:sldChg chg="addSp modSp mod">
        <pc:chgData name="Jonas Moss" userId="9ad83bda99cce0ca" providerId="LiveId" clId="{5A1F9D3E-19F5-4AED-9F4C-47A0986DA870}" dt="2021-09-02T03:50:27.603" v="11" actId="20577"/>
        <pc:sldMkLst>
          <pc:docMk/>
          <pc:sldMk cId="1288387506" sldId="273"/>
        </pc:sldMkLst>
        <pc:spChg chg="add mod">
          <ac:chgData name="Jonas Moss" userId="9ad83bda99cce0ca" providerId="LiveId" clId="{5A1F9D3E-19F5-4AED-9F4C-47A0986DA870}" dt="2021-09-02T03:50:27.603" v="11" actId="20577"/>
          <ac:spMkLst>
            <pc:docMk/>
            <pc:sldMk cId="1288387506" sldId="273"/>
            <ac:spMk id="4" creationId="{81B982E5-171C-4EAD-A393-94A0F4AEEF72}"/>
          </ac:spMkLst>
        </pc:spChg>
      </pc:sldChg>
      <pc:sldChg chg="addSp modSp mod">
        <pc:chgData name="Jonas Moss" userId="9ad83bda99cce0ca" providerId="LiveId" clId="{5A1F9D3E-19F5-4AED-9F4C-47A0986DA870}" dt="2021-09-02T03:51:57.110" v="160" actId="113"/>
        <pc:sldMkLst>
          <pc:docMk/>
          <pc:sldMk cId="3727509113" sldId="281"/>
        </pc:sldMkLst>
        <pc:spChg chg="add mod">
          <ac:chgData name="Jonas Moss" userId="9ad83bda99cce0ca" providerId="LiveId" clId="{5A1F9D3E-19F5-4AED-9F4C-47A0986DA870}" dt="2021-09-02T03:51:57.110" v="160" actId="113"/>
          <ac:spMkLst>
            <pc:docMk/>
            <pc:sldMk cId="3727509113" sldId="281"/>
            <ac:spMk id="2" creationId="{3150A8FF-A1E5-4959-9825-C70683B62A2C}"/>
          </ac:spMkLst>
        </pc:spChg>
      </pc:sldChg>
      <pc:sldChg chg="modSp mod">
        <pc:chgData name="Jonas Moss" userId="9ad83bda99cce0ca" providerId="LiveId" clId="{5A1F9D3E-19F5-4AED-9F4C-47A0986DA870}" dt="2021-09-02T03:51:20.625" v="85" actId="20577"/>
        <pc:sldMkLst>
          <pc:docMk/>
          <pc:sldMk cId="3495360751" sldId="296"/>
        </pc:sldMkLst>
        <pc:spChg chg="mod">
          <ac:chgData name="Jonas Moss" userId="9ad83bda99cce0ca" providerId="LiveId" clId="{5A1F9D3E-19F5-4AED-9F4C-47A0986DA870}" dt="2021-09-02T03:51:20.625" v="85" actId="20577"/>
          <ac:spMkLst>
            <pc:docMk/>
            <pc:sldMk cId="3495360751" sldId="296"/>
            <ac:spMk id="33" creationId="{F9749A52-46BD-41BA-A653-1B0DCBFA72BC}"/>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 Id="rId4" Type="http://schemas.openxmlformats.org/officeDocument/2006/relationships/image" Target="../media/image55.png"/></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holgern/pyRdataset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holgern/pyRdataset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5747E-265C-469D-B748-3CEFCD4067A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DE0CCA2-A877-42E9-B3CE-F4CED31F45DA}">
      <dgm:prSet/>
      <dgm:spPr/>
      <dgm:t>
        <a:bodyPr/>
        <a:lstStyle/>
        <a:p>
          <a:r>
            <a:rPr lang="nb-NO" dirty="0" err="1"/>
            <a:t>Easy</a:t>
          </a:r>
          <a:r>
            <a:rPr lang="nb-NO" dirty="0"/>
            <a:t> mathematics</a:t>
          </a:r>
          <a:endParaRPr lang="en-US" dirty="0"/>
        </a:p>
      </dgm:t>
    </dgm:pt>
    <dgm:pt modelId="{B474B6A1-9EAF-4727-877D-DEC65E6F1070}" type="parTrans" cxnId="{265EF5E5-9852-4D4A-BF9F-7B1CE4F40BD3}">
      <dgm:prSet/>
      <dgm:spPr/>
      <dgm:t>
        <a:bodyPr/>
        <a:lstStyle/>
        <a:p>
          <a:endParaRPr lang="en-US"/>
        </a:p>
      </dgm:t>
    </dgm:pt>
    <dgm:pt modelId="{0804E9E0-6F4B-4BCB-9138-4E65E3D4D121}" type="sibTrans" cxnId="{265EF5E5-9852-4D4A-BF9F-7B1CE4F40BD3}">
      <dgm:prSet/>
      <dgm:spPr/>
      <dgm:t>
        <a:bodyPr/>
        <a:lstStyle/>
        <a:p>
          <a:endParaRPr lang="en-US"/>
        </a:p>
      </dgm:t>
    </dgm:pt>
    <dgm:pt modelId="{52DF0ED5-EB01-4F4E-918A-DC7AC5C890CD}">
      <dgm:prSet/>
      <dgm:spPr/>
      <dgm:t>
        <a:bodyPr/>
        <a:lstStyle/>
        <a:p>
          <a:r>
            <a:rPr lang="nb-NO" dirty="0" err="1"/>
            <a:t>Computationally</a:t>
          </a:r>
          <a:r>
            <a:rPr lang="nb-NO" dirty="0"/>
            <a:t> simple</a:t>
          </a:r>
          <a:endParaRPr lang="en-US" dirty="0"/>
        </a:p>
      </dgm:t>
    </dgm:pt>
    <dgm:pt modelId="{83B5DB4F-713D-4688-A4B1-E81EF2242DBD}" type="parTrans" cxnId="{1BF1DAC7-DD6A-4C79-880C-640060AC27EA}">
      <dgm:prSet/>
      <dgm:spPr/>
      <dgm:t>
        <a:bodyPr/>
        <a:lstStyle/>
        <a:p>
          <a:endParaRPr lang="en-US"/>
        </a:p>
      </dgm:t>
    </dgm:pt>
    <dgm:pt modelId="{082BE001-CFFB-4272-8E7B-422FF3F080B3}" type="sibTrans" cxnId="{1BF1DAC7-DD6A-4C79-880C-640060AC27EA}">
      <dgm:prSet/>
      <dgm:spPr/>
      <dgm:t>
        <a:bodyPr/>
        <a:lstStyle/>
        <a:p>
          <a:endParaRPr lang="en-US"/>
        </a:p>
      </dgm:t>
    </dgm:pt>
    <dgm:pt modelId="{31DCEB60-4DD6-4A2D-B977-E7D9279D625C}">
      <dgm:prSet/>
      <dgm:spPr/>
      <dgm:t>
        <a:bodyPr/>
        <a:lstStyle/>
        <a:p>
          <a:r>
            <a:rPr lang="nb-NO" dirty="0" err="1"/>
            <a:t>Some</a:t>
          </a:r>
          <a:r>
            <a:rPr lang="nb-NO" dirty="0"/>
            <a:t> </a:t>
          </a:r>
          <a:r>
            <a:rPr lang="nb-NO" dirty="0" err="1"/>
            <a:t>theoretical</a:t>
          </a:r>
          <a:r>
            <a:rPr lang="nb-NO" dirty="0"/>
            <a:t> </a:t>
          </a:r>
          <a:r>
            <a:rPr lang="nb-NO" dirty="0" err="1"/>
            <a:t>justification</a:t>
          </a:r>
          <a:r>
            <a:rPr lang="nb-NO" dirty="0"/>
            <a:t> </a:t>
          </a:r>
          <a:endParaRPr lang="en-US" dirty="0"/>
        </a:p>
      </dgm:t>
    </dgm:pt>
    <dgm:pt modelId="{D45CB56C-BBA6-42EC-9D6C-EE65DAE3835F}" type="parTrans" cxnId="{F367B022-11E4-4F06-903A-50C36C7C5E61}">
      <dgm:prSet/>
      <dgm:spPr/>
      <dgm:t>
        <a:bodyPr/>
        <a:lstStyle/>
        <a:p>
          <a:endParaRPr lang="en-US"/>
        </a:p>
      </dgm:t>
    </dgm:pt>
    <dgm:pt modelId="{DE215198-07D7-4CAC-9D73-D080098CA47E}" type="sibTrans" cxnId="{F367B022-11E4-4F06-903A-50C36C7C5E61}">
      <dgm:prSet/>
      <dgm:spPr/>
      <dgm:t>
        <a:bodyPr/>
        <a:lstStyle/>
        <a:p>
          <a:endParaRPr lang="en-US"/>
        </a:p>
      </dgm:t>
    </dgm:pt>
    <dgm:pt modelId="{A6658834-E343-4105-901A-F9859CEB863D}">
      <dgm:prSet/>
      <dgm:spPr/>
      <dgm:t>
        <a:bodyPr/>
        <a:lstStyle/>
        <a:p>
          <a:r>
            <a:rPr lang="nb-NO" dirty="0" err="1"/>
            <a:t>Easy</a:t>
          </a:r>
          <a:r>
            <a:rPr lang="nb-NO" dirty="0"/>
            <a:t> to </a:t>
          </a:r>
          <a:r>
            <a:rPr lang="nb-NO" dirty="0" err="1"/>
            <a:t>generalize</a:t>
          </a:r>
          <a:endParaRPr lang="en-US" dirty="0"/>
        </a:p>
      </dgm:t>
    </dgm:pt>
    <dgm:pt modelId="{01EC8ABE-1170-4309-9748-79761FF50BE9}" type="parTrans" cxnId="{7B9DFFA1-2A76-4BB0-9277-D2DB98225CD4}">
      <dgm:prSet/>
      <dgm:spPr/>
      <dgm:t>
        <a:bodyPr/>
        <a:lstStyle/>
        <a:p>
          <a:endParaRPr lang="en-US"/>
        </a:p>
      </dgm:t>
    </dgm:pt>
    <dgm:pt modelId="{D62184D9-9F80-4EB3-820D-7B5AA46FA98E}" type="sibTrans" cxnId="{7B9DFFA1-2A76-4BB0-9277-D2DB98225CD4}">
      <dgm:prSet/>
      <dgm:spPr/>
      <dgm:t>
        <a:bodyPr/>
        <a:lstStyle/>
        <a:p>
          <a:endParaRPr lang="en-US"/>
        </a:p>
      </dgm:t>
    </dgm:pt>
    <dgm:pt modelId="{22349FE3-2DA8-4100-8E00-90612182AB3A}">
      <dgm:prSet/>
      <dgm:spPr/>
      <dgm:t>
        <a:bodyPr/>
        <a:lstStyle/>
        <a:p>
          <a:r>
            <a:rPr lang="nb-NO" dirty="0"/>
            <a:t>A </a:t>
          </a:r>
          <a:r>
            <a:rPr lang="nb-NO" dirty="0" err="1"/>
            <a:t>unique</a:t>
          </a:r>
          <a:r>
            <a:rPr lang="nb-NO" dirty="0"/>
            <a:t> </a:t>
          </a:r>
          <a:r>
            <a:rPr lang="nb-NO" dirty="0" err="1"/>
            <a:t>solution</a:t>
          </a:r>
          <a:endParaRPr lang="en-US" dirty="0"/>
        </a:p>
      </dgm:t>
    </dgm:pt>
    <dgm:pt modelId="{73E7E6B0-AC8E-4B5B-9059-211384840671}" type="parTrans" cxnId="{31AF7BC4-1077-4AA9-9667-17AF47E1763D}">
      <dgm:prSet/>
      <dgm:spPr/>
      <dgm:t>
        <a:bodyPr/>
        <a:lstStyle/>
        <a:p>
          <a:endParaRPr lang="en-US"/>
        </a:p>
      </dgm:t>
    </dgm:pt>
    <dgm:pt modelId="{1C54BEA2-BA04-443F-B8DB-E075AF2403E4}" type="sibTrans" cxnId="{31AF7BC4-1077-4AA9-9667-17AF47E1763D}">
      <dgm:prSet/>
      <dgm:spPr/>
      <dgm:t>
        <a:bodyPr/>
        <a:lstStyle/>
        <a:p>
          <a:endParaRPr lang="en-US"/>
        </a:p>
      </dgm:t>
    </dgm:pt>
    <dgm:pt modelId="{DE31E9E9-9CD2-41A9-9E55-509149C0746A}">
      <dgm:prSet/>
      <dgm:spPr/>
      <dgm:t>
        <a:bodyPr/>
        <a:lstStyle/>
        <a:p>
          <a:r>
            <a:rPr lang="nb-NO" dirty="0"/>
            <a:t>Stable </a:t>
          </a:r>
          <a:r>
            <a:rPr lang="nb-NO" dirty="0" err="1"/>
            <a:t>solutions</a:t>
          </a:r>
          <a:endParaRPr lang="en-US" dirty="0"/>
        </a:p>
      </dgm:t>
    </dgm:pt>
    <dgm:pt modelId="{E8B4A620-2C1A-4896-BD89-769981B22A16}" type="parTrans" cxnId="{7078A544-CE9A-4F3F-825A-593DCF8A657E}">
      <dgm:prSet/>
      <dgm:spPr/>
      <dgm:t>
        <a:bodyPr/>
        <a:lstStyle/>
        <a:p>
          <a:endParaRPr lang="en-US"/>
        </a:p>
      </dgm:t>
    </dgm:pt>
    <dgm:pt modelId="{7D26FC0C-9C15-450E-B8AB-23CEE5382433}" type="sibTrans" cxnId="{7078A544-CE9A-4F3F-825A-593DCF8A657E}">
      <dgm:prSet/>
      <dgm:spPr/>
      <dgm:t>
        <a:bodyPr/>
        <a:lstStyle/>
        <a:p>
          <a:endParaRPr lang="en-US"/>
        </a:p>
      </dgm:t>
    </dgm:pt>
    <dgm:pt modelId="{DFF82029-B081-4118-A4F0-E14C54A4F513}" type="pres">
      <dgm:prSet presAssocID="{0615747E-265C-469D-B748-3CEFCD4067A1}" presName="vert0" presStyleCnt="0">
        <dgm:presLayoutVars>
          <dgm:dir/>
          <dgm:animOne val="branch"/>
          <dgm:animLvl val="lvl"/>
        </dgm:presLayoutVars>
      </dgm:prSet>
      <dgm:spPr/>
    </dgm:pt>
    <dgm:pt modelId="{CEC0DD8F-66AF-4F98-BA3F-524B563E5BE2}" type="pres">
      <dgm:prSet presAssocID="{1DE0CCA2-A877-42E9-B3CE-F4CED31F45DA}" presName="thickLine" presStyleLbl="alignNode1" presStyleIdx="0" presStyleCnt="6"/>
      <dgm:spPr/>
    </dgm:pt>
    <dgm:pt modelId="{94F0E8A4-305B-4393-A9E8-0609483CF989}" type="pres">
      <dgm:prSet presAssocID="{1DE0CCA2-A877-42E9-B3CE-F4CED31F45DA}" presName="horz1" presStyleCnt="0"/>
      <dgm:spPr/>
    </dgm:pt>
    <dgm:pt modelId="{894EA0AD-483D-418C-BBE0-2A082ED69EE4}" type="pres">
      <dgm:prSet presAssocID="{1DE0CCA2-A877-42E9-B3CE-F4CED31F45DA}" presName="tx1" presStyleLbl="revTx" presStyleIdx="0" presStyleCnt="6"/>
      <dgm:spPr/>
    </dgm:pt>
    <dgm:pt modelId="{26EAF804-F228-46DB-A92A-C0913258441F}" type="pres">
      <dgm:prSet presAssocID="{1DE0CCA2-A877-42E9-B3CE-F4CED31F45DA}" presName="vert1" presStyleCnt="0"/>
      <dgm:spPr/>
    </dgm:pt>
    <dgm:pt modelId="{F9CD94C7-4914-4E07-82A8-6D3B50F56581}" type="pres">
      <dgm:prSet presAssocID="{52DF0ED5-EB01-4F4E-918A-DC7AC5C890CD}" presName="thickLine" presStyleLbl="alignNode1" presStyleIdx="1" presStyleCnt="6"/>
      <dgm:spPr/>
    </dgm:pt>
    <dgm:pt modelId="{AE929B7A-D46F-4A85-9CDA-E66375D5D606}" type="pres">
      <dgm:prSet presAssocID="{52DF0ED5-EB01-4F4E-918A-DC7AC5C890CD}" presName="horz1" presStyleCnt="0"/>
      <dgm:spPr/>
    </dgm:pt>
    <dgm:pt modelId="{4D5CD221-755F-400A-B20E-752E41C855FC}" type="pres">
      <dgm:prSet presAssocID="{52DF0ED5-EB01-4F4E-918A-DC7AC5C890CD}" presName="tx1" presStyleLbl="revTx" presStyleIdx="1" presStyleCnt="6"/>
      <dgm:spPr/>
    </dgm:pt>
    <dgm:pt modelId="{D2E32AEB-0BBD-4DD6-985B-0114DC7FE861}" type="pres">
      <dgm:prSet presAssocID="{52DF0ED5-EB01-4F4E-918A-DC7AC5C890CD}" presName="vert1" presStyleCnt="0"/>
      <dgm:spPr/>
    </dgm:pt>
    <dgm:pt modelId="{4F294ECC-C7F5-463C-8161-9E43931C7BF5}" type="pres">
      <dgm:prSet presAssocID="{31DCEB60-4DD6-4A2D-B977-E7D9279D625C}" presName="thickLine" presStyleLbl="alignNode1" presStyleIdx="2" presStyleCnt="6"/>
      <dgm:spPr/>
    </dgm:pt>
    <dgm:pt modelId="{446EB67A-78BF-410C-A612-8666714CDF02}" type="pres">
      <dgm:prSet presAssocID="{31DCEB60-4DD6-4A2D-B977-E7D9279D625C}" presName="horz1" presStyleCnt="0"/>
      <dgm:spPr/>
    </dgm:pt>
    <dgm:pt modelId="{6BDE836A-9400-4A5D-B698-B10348427E53}" type="pres">
      <dgm:prSet presAssocID="{31DCEB60-4DD6-4A2D-B977-E7D9279D625C}" presName="tx1" presStyleLbl="revTx" presStyleIdx="2" presStyleCnt="6"/>
      <dgm:spPr/>
    </dgm:pt>
    <dgm:pt modelId="{480F7643-BBD5-4120-9720-EAFA41F060A9}" type="pres">
      <dgm:prSet presAssocID="{31DCEB60-4DD6-4A2D-B977-E7D9279D625C}" presName="vert1" presStyleCnt="0"/>
      <dgm:spPr/>
    </dgm:pt>
    <dgm:pt modelId="{2B861727-280F-4911-9317-045514816F4B}" type="pres">
      <dgm:prSet presAssocID="{A6658834-E343-4105-901A-F9859CEB863D}" presName="thickLine" presStyleLbl="alignNode1" presStyleIdx="3" presStyleCnt="6"/>
      <dgm:spPr/>
    </dgm:pt>
    <dgm:pt modelId="{94F87B4A-B42F-4903-A13E-329E2968C629}" type="pres">
      <dgm:prSet presAssocID="{A6658834-E343-4105-901A-F9859CEB863D}" presName="horz1" presStyleCnt="0"/>
      <dgm:spPr/>
    </dgm:pt>
    <dgm:pt modelId="{29A981E7-BCC4-4965-A0BA-D6FEC7D9B651}" type="pres">
      <dgm:prSet presAssocID="{A6658834-E343-4105-901A-F9859CEB863D}" presName="tx1" presStyleLbl="revTx" presStyleIdx="3" presStyleCnt="6"/>
      <dgm:spPr/>
    </dgm:pt>
    <dgm:pt modelId="{B34919F6-D77F-4F6B-B267-3B4503395293}" type="pres">
      <dgm:prSet presAssocID="{A6658834-E343-4105-901A-F9859CEB863D}" presName="vert1" presStyleCnt="0"/>
      <dgm:spPr/>
    </dgm:pt>
    <dgm:pt modelId="{D2628335-AD27-44FA-8078-E7B51C65F451}" type="pres">
      <dgm:prSet presAssocID="{22349FE3-2DA8-4100-8E00-90612182AB3A}" presName="thickLine" presStyleLbl="alignNode1" presStyleIdx="4" presStyleCnt="6"/>
      <dgm:spPr/>
    </dgm:pt>
    <dgm:pt modelId="{BEF67A42-D798-4A67-B31F-CDA86CD1CA3C}" type="pres">
      <dgm:prSet presAssocID="{22349FE3-2DA8-4100-8E00-90612182AB3A}" presName="horz1" presStyleCnt="0"/>
      <dgm:spPr/>
    </dgm:pt>
    <dgm:pt modelId="{0BBA09A4-671A-411C-9B7B-DBD6C64E7348}" type="pres">
      <dgm:prSet presAssocID="{22349FE3-2DA8-4100-8E00-90612182AB3A}" presName="tx1" presStyleLbl="revTx" presStyleIdx="4" presStyleCnt="6"/>
      <dgm:spPr/>
    </dgm:pt>
    <dgm:pt modelId="{6F7E98A1-1191-417B-A76C-C06F29046A0C}" type="pres">
      <dgm:prSet presAssocID="{22349FE3-2DA8-4100-8E00-90612182AB3A}" presName="vert1" presStyleCnt="0"/>
      <dgm:spPr/>
    </dgm:pt>
    <dgm:pt modelId="{B93A227C-9D3B-44FA-A9B3-84A8F62C18E4}" type="pres">
      <dgm:prSet presAssocID="{DE31E9E9-9CD2-41A9-9E55-509149C0746A}" presName="thickLine" presStyleLbl="alignNode1" presStyleIdx="5" presStyleCnt="6"/>
      <dgm:spPr/>
    </dgm:pt>
    <dgm:pt modelId="{C05A8E9E-81C9-4D04-977B-7026994525DC}" type="pres">
      <dgm:prSet presAssocID="{DE31E9E9-9CD2-41A9-9E55-509149C0746A}" presName="horz1" presStyleCnt="0"/>
      <dgm:spPr/>
    </dgm:pt>
    <dgm:pt modelId="{A16FB3CE-ABEA-4C17-B82A-00167E887D2F}" type="pres">
      <dgm:prSet presAssocID="{DE31E9E9-9CD2-41A9-9E55-509149C0746A}" presName="tx1" presStyleLbl="revTx" presStyleIdx="5" presStyleCnt="6"/>
      <dgm:spPr/>
    </dgm:pt>
    <dgm:pt modelId="{DFDE6C62-3832-40B0-8E33-22E5879E52FB}" type="pres">
      <dgm:prSet presAssocID="{DE31E9E9-9CD2-41A9-9E55-509149C0746A}" presName="vert1" presStyleCnt="0"/>
      <dgm:spPr/>
    </dgm:pt>
  </dgm:ptLst>
  <dgm:cxnLst>
    <dgm:cxn modelId="{6AB7DA03-1576-45DF-8FF5-C7484FCDCA9B}" type="presOf" srcId="{A6658834-E343-4105-901A-F9859CEB863D}" destId="{29A981E7-BCC4-4965-A0BA-D6FEC7D9B651}" srcOrd="0" destOrd="0" presId="urn:microsoft.com/office/officeart/2008/layout/LinedList"/>
    <dgm:cxn modelId="{7A4F1D07-8533-4AC4-829D-A12A050802D3}" type="presOf" srcId="{DE31E9E9-9CD2-41A9-9E55-509149C0746A}" destId="{A16FB3CE-ABEA-4C17-B82A-00167E887D2F}" srcOrd="0" destOrd="0" presId="urn:microsoft.com/office/officeart/2008/layout/LinedList"/>
    <dgm:cxn modelId="{F367B022-11E4-4F06-903A-50C36C7C5E61}" srcId="{0615747E-265C-469D-B748-3CEFCD4067A1}" destId="{31DCEB60-4DD6-4A2D-B977-E7D9279D625C}" srcOrd="2" destOrd="0" parTransId="{D45CB56C-BBA6-42EC-9D6C-EE65DAE3835F}" sibTransId="{DE215198-07D7-4CAC-9D73-D080098CA47E}"/>
    <dgm:cxn modelId="{8F9D022B-B0A3-442C-865B-3A5931927B3D}" type="presOf" srcId="{52DF0ED5-EB01-4F4E-918A-DC7AC5C890CD}" destId="{4D5CD221-755F-400A-B20E-752E41C855FC}" srcOrd="0" destOrd="0" presId="urn:microsoft.com/office/officeart/2008/layout/LinedList"/>
    <dgm:cxn modelId="{7078A544-CE9A-4F3F-825A-593DCF8A657E}" srcId="{0615747E-265C-469D-B748-3CEFCD4067A1}" destId="{DE31E9E9-9CD2-41A9-9E55-509149C0746A}" srcOrd="5" destOrd="0" parTransId="{E8B4A620-2C1A-4896-BD89-769981B22A16}" sibTransId="{7D26FC0C-9C15-450E-B8AB-23CEE5382433}"/>
    <dgm:cxn modelId="{D42AA159-89F5-4AC8-A9C6-17B3C1B620ED}" type="presOf" srcId="{0615747E-265C-469D-B748-3CEFCD4067A1}" destId="{DFF82029-B081-4118-A4F0-E14C54A4F513}" srcOrd="0" destOrd="0" presId="urn:microsoft.com/office/officeart/2008/layout/LinedList"/>
    <dgm:cxn modelId="{DFB6C882-4A06-4447-8CAA-BB9745F571F1}" type="presOf" srcId="{1DE0CCA2-A877-42E9-B3CE-F4CED31F45DA}" destId="{894EA0AD-483D-418C-BBE0-2A082ED69EE4}" srcOrd="0" destOrd="0" presId="urn:microsoft.com/office/officeart/2008/layout/LinedList"/>
    <dgm:cxn modelId="{7B9DFFA1-2A76-4BB0-9277-D2DB98225CD4}" srcId="{0615747E-265C-469D-B748-3CEFCD4067A1}" destId="{A6658834-E343-4105-901A-F9859CEB863D}" srcOrd="3" destOrd="0" parTransId="{01EC8ABE-1170-4309-9748-79761FF50BE9}" sibTransId="{D62184D9-9F80-4EB3-820D-7B5AA46FA98E}"/>
    <dgm:cxn modelId="{7FD327A9-D49C-45A2-B9E1-853B9D232E37}" type="presOf" srcId="{22349FE3-2DA8-4100-8E00-90612182AB3A}" destId="{0BBA09A4-671A-411C-9B7B-DBD6C64E7348}" srcOrd="0" destOrd="0" presId="urn:microsoft.com/office/officeart/2008/layout/LinedList"/>
    <dgm:cxn modelId="{31AF7BC4-1077-4AA9-9667-17AF47E1763D}" srcId="{0615747E-265C-469D-B748-3CEFCD4067A1}" destId="{22349FE3-2DA8-4100-8E00-90612182AB3A}" srcOrd="4" destOrd="0" parTransId="{73E7E6B0-AC8E-4B5B-9059-211384840671}" sibTransId="{1C54BEA2-BA04-443F-B8DB-E075AF2403E4}"/>
    <dgm:cxn modelId="{1BF1DAC7-DD6A-4C79-880C-640060AC27EA}" srcId="{0615747E-265C-469D-B748-3CEFCD4067A1}" destId="{52DF0ED5-EB01-4F4E-918A-DC7AC5C890CD}" srcOrd="1" destOrd="0" parTransId="{83B5DB4F-713D-4688-A4B1-E81EF2242DBD}" sibTransId="{082BE001-CFFB-4272-8E7B-422FF3F080B3}"/>
    <dgm:cxn modelId="{265EF5E5-9852-4D4A-BF9F-7B1CE4F40BD3}" srcId="{0615747E-265C-469D-B748-3CEFCD4067A1}" destId="{1DE0CCA2-A877-42E9-B3CE-F4CED31F45DA}" srcOrd="0" destOrd="0" parTransId="{B474B6A1-9EAF-4727-877D-DEC65E6F1070}" sibTransId="{0804E9E0-6F4B-4BCB-9138-4E65E3D4D121}"/>
    <dgm:cxn modelId="{AFFE22FB-58B2-4D11-BD74-05C6E30DA0FA}" type="presOf" srcId="{31DCEB60-4DD6-4A2D-B977-E7D9279D625C}" destId="{6BDE836A-9400-4A5D-B698-B10348427E53}" srcOrd="0" destOrd="0" presId="urn:microsoft.com/office/officeart/2008/layout/LinedList"/>
    <dgm:cxn modelId="{06E71171-949B-4CBF-A6C6-5AE38C3A9AF0}" type="presParOf" srcId="{DFF82029-B081-4118-A4F0-E14C54A4F513}" destId="{CEC0DD8F-66AF-4F98-BA3F-524B563E5BE2}" srcOrd="0" destOrd="0" presId="urn:microsoft.com/office/officeart/2008/layout/LinedList"/>
    <dgm:cxn modelId="{22887FFC-FC30-4544-A782-FC9F6D1C7611}" type="presParOf" srcId="{DFF82029-B081-4118-A4F0-E14C54A4F513}" destId="{94F0E8A4-305B-4393-A9E8-0609483CF989}" srcOrd="1" destOrd="0" presId="urn:microsoft.com/office/officeart/2008/layout/LinedList"/>
    <dgm:cxn modelId="{DAB6AEC3-0B81-4851-8F2B-3942408FD23C}" type="presParOf" srcId="{94F0E8A4-305B-4393-A9E8-0609483CF989}" destId="{894EA0AD-483D-418C-BBE0-2A082ED69EE4}" srcOrd="0" destOrd="0" presId="urn:microsoft.com/office/officeart/2008/layout/LinedList"/>
    <dgm:cxn modelId="{57F87DC5-4471-4F5C-BCCF-776FB86BB563}" type="presParOf" srcId="{94F0E8A4-305B-4393-A9E8-0609483CF989}" destId="{26EAF804-F228-46DB-A92A-C0913258441F}" srcOrd="1" destOrd="0" presId="urn:microsoft.com/office/officeart/2008/layout/LinedList"/>
    <dgm:cxn modelId="{B74EB022-273E-4280-8F2E-4F143893D8BA}" type="presParOf" srcId="{DFF82029-B081-4118-A4F0-E14C54A4F513}" destId="{F9CD94C7-4914-4E07-82A8-6D3B50F56581}" srcOrd="2" destOrd="0" presId="urn:microsoft.com/office/officeart/2008/layout/LinedList"/>
    <dgm:cxn modelId="{A6A3EAD2-BBB6-4EFB-9D20-FC273B4AC5DE}" type="presParOf" srcId="{DFF82029-B081-4118-A4F0-E14C54A4F513}" destId="{AE929B7A-D46F-4A85-9CDA-E66375D5D606}" srcOrd="3" destOrd="0" presId="urn:microsoft.com/office/officeart/2008/layout/LinedList"/>
    <dgm:cxn modelId="{34D28C44-ED67-4456-918F-66228F225AF8}" type="presParOf" srcId="{AE929B7A-D46F-4A85-9CDA-E66375D5D606}" destId="{4D5CD221-755F-400A-B20E-752E41C855FC}" srcOrd="0" destOrd="0" presId="urn:microsoft.com/office/officeart/2008/layout/LinedList"/>
    <dgm:cxn modelId="{4F16E83F-BF94-40C6-8600-29C09A07F14F}" type="presParOf" srcId="{AE929B7A-D46F-4A85-9CDA-E66375D5D606}" destId="{D2E32AEB-0BBD-4DD6-985B-0114DC7FE861}" srcOrd="1" destOrd="0" presId="urn:microsoft.com/office/officeart/2008/layout/LinedList"/>
    <dgm:cxn modelId="{F334099A-0149-4D29-B357-B77C0FBDF71B}" type="presParOf" srcId="{DFF82029-B081-4118-A4F0-E14C54A4F513}" destId="{4F294ECC-C7F5-463C-8161-9E43931C7BF5}" srcOrd="4" destOrd="0" presId="urn:microsoft.com/office/officeart/2008/layout/LinedList"/>
    <dgm:cxn modelId="{67DAE00E-7854-4384-9E56-CB29A45D1A08}" type="presParOf" srcId="{DFF82029-B081-4118-A4F0-E14C54A4F513}" destId="{446EB67A-78BF-410C-A612-8666714CDF02}" srcOrd="5" destOrd="0" presId="urn:microsoft.com/office/officeart/2008/layout/LinedList"/>
    <dgm:cxn modelId="{3DF8E20C-D3F2-4A48-9206-8F6F9A4D25F6}" type="presParOf" srcId="{446EB67A-78BF-410C-A612-8666714CDF02}" destId="{6BDE836A-9400-4A5D-B698-B10348427E53}" srcOrd="0" destOrd="0" presId="urn:microsoft.com/office/officeart/2008/layout/LinedList"/>
    <dgm:cxn modelId="{CF8E4736-07CE-43CE-A896-78CAB05D4BA1}" type="presParOf" srcId="{446EB67A-78BF-410C-A612-8666714CDF02}" destId="{480F7643-BBD5-4120-9720-EAFA41F060A9}" srcOrd="1" destOrd="0" presId="urn:microsoft.com/office/officeart/2008/layout/LinedList"/>
    <dgm:cxn modelId="{088858D4-6FEF-4A37-9914-AD1B975CEDA5}" type="presParOf" srcId="{DFF82029-B081-4118-A4F0-E14C54A4F513}" destId="{2B861727-280F-4911-9317-045514816F4B}" srcOrd="6" destOrd="0" presId="urn:microsoft.com/office/officeart/2008/layout/LinedList"/>
    <dgm:cxn modelId="{58A686BC-25D9-4E20-9A90-D8A237A2A51C}" type="presParOf" srcId="{DFF82029-B081-4118-A4F0-E14C54A4F513}" destId="{94F87B4A-B42F-4903-A13E-329E2968C629}" srcOrd="7" destOrd="0" presId="urn:microsoft.com/office/officeart/2008/layout/LinedList"/>
    <dgm:cxn modelId="{7CDF96A8-251F-40EA-B739-859989265F23}" type="presParOf" srcId="{94F87B4A-B42F-4903-A13E-329E2968C629}" destId="{29A981E7-BCC4-4965-A0BA-D6FEC7D9B651}" srcOrd="0" destOrd="0" presId="urn:microsoft.com/office/officeart/2008/layout/LinedList"/>
    <dgm:cxn modelId="{87FEB3BF-A79F-4CB2-B25C-A1E1AE1C1192}" type="presParOf" srcId="{94F87B4A-B42F-4903-A13E-329E2968C629}" destId="{B34919F6-D77F-4F6B-B267-3B4503395293}" srcOrd="1" destOrd="0" presId="urn:microsoft.com/office/officeart/2008/layout/LinedList"/>
    <dgm:cxn modelId="{148C9A4B-D811-4075-AF00-89D5DBD259E7}" type="presParOf" srcId="{DFF82029-B081-4118-A4F0-E14C54A4F513}" destId="{D2628335-AD27-44FA-8078-E7B51C65F451}" srcOrd="8" destOrd="0" presId="urn:microsoft.com/office/officeart/2008/layout/LinedList"/>
    <dgm:cxn modelId="{6CA729EE-8AFF-40F9-9457-3C9C38FBEA99}" type="presParOf" srcId="{DFF82029-B081-4118-A4F0-E14C54A4F513}" destId="{BEF67A42-D798-4A67-B31F-CDA86CD1CA3C}" srcOrd="9" destOrd="0" presId="urn:microsoft.com/office/officeart/2008/layout/LinedList"/>
    <dgm:cxn modelId="{D6F6B40A-9D35-47F1-9862-982FEF152001}" type="presParOf" srcId="{BEF67A42-D798-4A67-B31F-CDA86CD1CA3C}" destId="{0BBA09A4-671A-411C-9B7B-DBD6C64E7348}" srcOrd="0" destOrd="0" presId="urn:microsoft.com/office/officeart/2008/layout/LinedList"/>
    <dgm:cxn modelId="{ED052DE1-0B60-4116-BFCA-9F2003CCDBDA}" type="presParOf" srcId="{BEF67A42-D798-4A67-B31F-CDA86CD1CA3C}" destId="{6F7E98A1-1191-417B-A76C-C06F29046A0C}" srcOrd="1" destOrd="0" presId="urn:microsoft.com/office/officeart/2008/layout/LinedList"/>
    <dgm:cxn modelId="{A9E83FC4-6536-41C6-A1DE-DEF3BC0302D7}" type="presParOf" srcId="{DFF82029-B081-4118-A4F0-E14C54A4F513}" destId="{B93A227C-9D3B-44FA-A9B3-84A8F62C18E4}" srcOrd="10" destOrd="0" presId="urn:microsoft.com/office/officeart/2008/layout/LinedList"/>
    <dgm:cxn modelId="{AA49FA51-2F36-4423-B06F-799F7C86B179}" type="presParOf" srcId="{DFF82029-B081-4118-A4F0-E14C54A4F513}" destId="{C05A8E9E-81C9-4D04-977B-7026994525DC}" srcOrd="11" destOrd="0" presId="urn:microsoft.com/office/officeart/2008/layout/LinedList"/>
    <dgm:cxn modelId="{1967AEC0-9786-4CCF-91D5-649C176873C8}" type="presParOf" srcId="{C05A8E9E-81C9-4D04-977B-7026994525DC}" destId="{A16FB3CE-ABEA-4C17-B82A-00167E887D2F}" srcOrd="0" destOrd="0" presId="urn:microsoft.com/office/officeart/2008/layout/LinedList"/>
    <dgm:cxn modelId="{70FE186A-F6B4-4180-B923-0CD7FAD2E8D2}" type="presParOf" srcId="{C05A8E9E-81C9-4D04-977B-7026994525DC}" destId="{DFDE6C62-3832-40B0-8E33-22E5879E52F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3CF8B-9490-476F-B633-A60DB49B96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27809D-6557-475F-8ABD-E08B3CF2AFBE}">
      <dgm:prSet/>
      <dgm:spPr/>
      <dgm:t>
        <a:bodyPr/>
        <a:lstStyle/>
        <a:p>
          <a:r>
            <a:rPr lang="nb-NO" dirty="0"/>
            <a:t>Depends </a:t>
          </a:r>
          <a:r>
            <a:rPr lang="nb-NO" dirty="0" err="1"/>
            <a:t>on</a:t>
          </a:r>
          <a:r>
            <a:rPr lang="nb-NO" dirty="0"/>
            <a:t> </a:t>
          </a:r>
          <a:r>
            <a:rPr lang="nb-NO" dirty="0" err="1"/>
            <a:t>how</a:t>
          </a:r>
          <a:r>
            <a:rPr lang="nb-NO" dirty="0"/>
            <a:t> </a:t>
          </a:r>
          <a:r>
            <a:rPr lang="nb-NO" dirty="0" err="1"/>
            <a:t>you</a:t>
          </a:r>
          <a:r>
            <a:rPr lang="nb-NO" dirty="0"/>
            <a:t> </a:t>
          </a:r>
          <a:r>
            <a:rPr lang="nb-NO" dirty="0" err="1"/>
            <a:t>quantify</a:t>
          </a:r>
          <a:r>
            <a:rPr lang="nb-NO" dirty="0"/>
            <a:t> </a:t>
          </a:r>
          <a:r>
            <a:rPr lang="nb-NO" dirty="0" err="1"/>
            <a:t>you</a:t>
          </a:r>
          <a:r>
            <a:rPr lang="nb-NO" dirty="0"/>
            <a:t> </a:t>
          </a:r>
          <a:r>
            <a:rPr lang="nb-NO" dirty="0" err="1"/>
            <a:t>error</a:t>
          </a:r>
          <a:r>
            <a:rPr lang="nb-NO" dirty="0"/>
            <a:t>. (</a:t>
          </a:r>
          <a:r>
            <a:rPr lang="nb-NO" dirty="0" err="1"/>
            <a:t>Absolute</a:t>
          </a:r>
          <a:r>
            <a:rPr lang="nb-NO" dirty="0"/>
            <a:t> </a:t>
          </a:r>
          <a:r>
            <a:rPr lang="nb-NO" dirty="0" err="1"/>
            <a:t>value</a:t>
          </a:r>
          <a:r>
            <a:rPr lang="nb-NO" dirty="0"/>
            <a:t> </a:t>
          </a:r>
          <a:r>
            <a:rPr lang="nb-NO" dirty="0" err="1"/>
            <a:t>clearly</a:t>
          </a:r>
          <a:r>
            <a:rPr lang="nb-NO" dirty="0"/>
            <a:t> most </a:t>
          </a:r>
          <a:r>
            <a:rPr lang="nb-NO" dirty="0" err="1"/>
            <a:t>reasonable</a:t>
          </a:r>
          <a:r>
            <a:rPr lang="nb-NO" dirty="0"/>
            <a:t>!)</a:t>
          </a:r>
          <a:endParaRPr lang="en-US" dirty="0"/>
        </a:p>
      </dgm:t>
    </dgm:pt>
    <dgm:pt modelId="{EE4E6858-F632-4493-ADCF-6643F6FE9805}" type="parTrans" cxnId="{ED93CBA6-180F-4F5B-90CF-88F31603A730}">
      <dgm:prSet/>
      <dgm:spPr/>
      <dgm:t>
        <a:bodyPr/>
        <a:lstStyle/>
        <a:p>
          <a:endParaRPr lang="en-US"/>
        </a:p>
      </dgm:t>
    </dgm:pt>
    <dgm:pt modelId="{E72ADAFA-EEB5-4072-A94F-9242652635D0}" type="sibTrans" cxnId="{ED93CBA6-180F-4F5B-90CF-88F31603A730}">
      <dgm:prSet/>
      <dgm:spPr/>
      <dgm:t>
        <a:bodyPr/>
        <a:lstStyle/>
        <a:p>
          <a:endParaRPr lang="en-US"/>
        </a:p>
      </dgm:t>
    </dgm:pt>
    <dgm:pt modelId="{8675C58A-B307-450C-85C1-832D84348087}">
      <dgm:prSet/>
      <dgm:spPr/>
      <dgm:t>
        <a:bodyPr/>
        <a:lstStyle/>
        <a:p>
          <a:r>
            <a:rPr lang="nb-NO" dirty="0"/>
            <a:t>… </a:t>
          </a:r>
          <a:r>
            <a:rPr lang="nb-NO" dirty="0" err="1"/>
            <a:t>but</a:t>
          </a:r>
          <a:r>
            <a:rPr lang="nb-NO" dirty="0"/>
            <a:t> </a:t>
          </a:r>
          <a:r>
            <a:rPr lang="nb-NO" dirty="0" err="1"/>
            <a:t>also</a:t>
          </a:r>
          <a:r>
            <a:rPr lang="nb-NO" dirty="0"/>
            <a:t> </a:t>
          </a:r>
          <a:r>
            <a:rPr lang="nb-NO" dirty="0" err="1"/>
            <a:t>what</a:t>
          </a:r>
          <a:r>
            <a:rPr lang="nb-NO" dirty="0"/>
            <a:t> </a:t>
          </a:r>
          <a:r>
            <a:rPr lang="nb-NO" dirty="0" err="1"/>
            <a:t>other</a:t>
          </a:r>
          <a:r>
            <a:rPr lang="nb-NO" dirty="0"/>
            <a:t> </a:t>
          </a:r>
          <a:r>
            <a:rPr lang="nb-NO" dirty="0" err="1"/>
            <a:t>properties</a:t>
          </a:r>
          <a:r>
            <a:rPr lang="nb-NO" dirty="0"/>
            <a:t> </a:t>
          </a:r>
          <a:r>
            <a:rPr lang="nb-NO" dirty="0" err="1"/>
            <a:t>you</a:t>
          </a:r>
          <a:r>
            <a:rPr lang="nb-NO" dirty="0"/>
            <a:t> </a:t>
          </a:r>
          <a:r>
            <a:rPr lang="nb-NO" dirty="0" err="1"/>
            <a:t>need</a:t>
          </a:r>
          <a:r>
            <a:rPr lang="nb-NO" dirty="0"/>
            <a:t>.</a:t>
          </a:r>
          <a:endParaRPr lang="en-US" dirty="0"/>
        </a:p>
      </dgm:t>
    </dgm:pt>
    <dgm:pt modelId="{FFCA53DF-5024-4CD6-9705-5157C6908798}" type="parTrans" cxnId="{DBF25086-8FA1-4916-8355-92EF1637EE12}">
      <dgm:prSet/>
      <dgm:spPr/>
      <dgm:t>
        <a:bodyPr/>
        <a:lstStyle/>
        <a:p>
          <a:endParaRPr lang="en-US"/>
        </a:p>
      </dgm:t>
    </dgm:pt>
    <dgm:pt modelId="{DD353D0C-AD5F-4DB5-B1D9-FAA7B436DCD6}" type="sibTrans" cxnId="{DBF25086-8FA1-4916-8355-92EF1637EE12}">
      <dgm:prSet/>
      <dgm:spPr/>
      <dgm:t>
        <a:bodyPr/>
        <a:lstStyle/>
        <a:p>
          <a:endParaRPr lang="en-US"/>
        </a:p>
      </dgm:t>
    </dgm:pt>
    <dgm:pt modelId="{A8712CBB-3764-40EC-8679-06D14FC4E271}" type="pres">
      <dgm:prSet presAssocID="{D7E3CF8B-9490-476F-B633-A60DB49B969D}" presName="root" presStyleCnt="0">
        <dgm:presLayoutVars>
          <dgm:dir/>
          <dgm:resizeHandles val="exact"/>
        </dgm:presLayoutVars>
      </dgm:prSet>
      <dgm:spPr/>
    </dgm:pt>
    <dgm:pt modelId="{C43942AC-2DFA-4DB1-8EAC-B57D4616B8BD}" type="pres">
      <dgm:prSet presAssocID="{B627809D-6557-475F-8ABD-E08B3CF2AFBE}" presName="compNode" presStyleCnt="0"/>
      <dgm:spPr/>
    </dgm:pt>
    <dgm:pt modelId="{35BC43BA-4171-4662-B41C-AB77A9382AC6}" type="pres">
      <dgm:prSet presAssocID="{B627809D-6557-475F-8ABD-E08B3CF2AFBE}" presName="bgRect" presStyleLbl="bgShp" presStyleIdx="0" presStyleCnt="2"/>
      <dgm:spPr/>
    </dgm:pt>
    <dgm:pt modelId="{EC745363-6EB4-485F-9AE7-0CD7CA008B52}" type="pres">
      <dgm:prSet presAssocID="{B627809D-6557-475F-8ABD-E08B3CF2AF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23D8AC23-F405-4327-BB27-92776235DE3D}" type="pres">
      <dgm:prSet presAssocID="{B627809D-6557-475F-8ABD-E08B3CF2AFBE}" presName="spaceRect" presStyleCnt="0"/>
      <dgm:spPr/>
    </dgm:pt>
    <dgm:pt modelId="{68B961AF-4C72-42FA-9610-D03001BCAE02}" type="pres">
      <dgm:prSet presAssocID="{B627809D-6557-475F-8ABD-E08B3CF2AFBE}" presName="parTx" presStyleLbl="revTx" presStyleIdx="0" presStyleCnt="2">
        <dgm:presLayoutVars>
          <dgm:chMax val="0"/>
          <dgm:chPref val="0"/>
        </dgm:presLayoutVars>
      </dgm:prSet>
      <dgm:spPr/>
    </dgm:pt>
    <dgm:pt modelId="{3A753143-9A22-4A31-8D1B-AA7F058727A8}" type="pres">
      <dgm:prSet presAssocID="{E72ADAFA-EEB5-4072-A94F-9242652635D0}" presName="sibTrans" presStyleCnt="0"/>
      <dgm:spPr/>
    </dgm:pt>
    <dgm:pt modelId="{DE1C3D56-E759-4FAF-84C1-4805CC601F59}" type="pres">
      <dgm:prSet presAssocID="{8675C58A-B307-450C-85C1-832D84348087}" presName="compNode" presStyleCnt="0"/>
      <dgm:spPr/>
    </dgm:pt>
    <dgm:pt modelId="{E410A1D2-8760-4EAC-B525-E09AC2CA9420}" type="pres">
      <dgm:prSet presAssocID="{8675C58A-B307-450C-85C1-832D84348087}" presName="bgRect" presStyleLbl="bgShp" presStyleIdx="1" presStyleCnt="2"/>
      <dgm:spPr/>
    </dgm:pt>
    <dgm:pt modelId="{55F819FC-C989-4F6E-9BA8-A683064EA45D}" type="pres">
      <dgm:prSet presAssocID="{8675C58A-B307-450C-85C1-832D8434808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ilding"/>
        </a:ext>
      </dgm:extLst>
    </dgm:pt>
    <dgm:pt modelId="{BBAB90B8-65CB-4E57-AE9C-49C7ED53123C}" type="pres">
      <dgm:prSet presAssocID="{8675C58A-B307-450C-85C1-832D84348087}" presName="spaceRect" presStyleCnt="0"/>
      <dgm:spPr/>
    </dgm:pt>
    <dgm:pt modelId="{DF37D79F-1D9D-4973-83F8-30D3D542F331}" type="pres">
      <dgm:prSet presAssocID="{8675C58A-B307-450C-85C1-832D84348087}" presName="parTx" presStyleLbl="revTx" presStyleIdx="1" presStyleCnt="2">
        <dgm:presLayoutVars>
          <dgm:chMax val="0"/>
          <dgm:chPref val="0"/>
        </dgm:presLayoutVars>
      </dgm:prSet>
      <dgm:spPr/>
    </dgm:pt>
  </dgm:ptLst>
  <dgm:cxnLst>
    <dgm:cxn modelId="{D6F7C934-431A-414E-83BA-8937753CAB4A}" type="presOf" srcId="{B627809D-6557-475F-8ABD-E08B3CF2AFBE}" destId="{68B961AF-4C72-42FA-9610-D03001BCAE02}" srcOrd="0" destOrd="0" presId="urn:microsoft.com/office/officeart/2018/2/layout/IconVerticalSolidList"/>
    <dgm:cxn modelId="{DBF25086-8FA1-4916-8355-92EF1637EE12}" srcId="{D7E3CF8B-9490-476F-B633-A60DB49B969D}" destId="{8675C58A-B307-450C-85C1-832D84348087}" srcOrd="1" destOrd="0" parTransId="{FFCA53DF-5024-4CD6-9705-5157C6908798}" sibTransId="{DD353D0C-AD5F-4DB5-B1D9-FAA7B436DCD6}"/>
    <dgm:cxn modelId="{ED93CBA6-180F-4F5B-90CF-88F31603A730}" srcId="{D7E3CF8B-9490-476F-B633-A60DB49B969D}" destId="{B627809D-6557-475F-8ABD-E08B3CF2AFBE}" srcOrd="0" destOrd="0" parTransId="{EE4E6858-F632-4493-ADCF-6643F6FE9805}" sibTransId="{E72ADAFA-EEB5-4072-A94F-9242652635D0}"/>
    <dgm:cxn modelId="{D290A9CA-1B8F-44D6-B130-B5AD4ED2CB0E}" type="presOf" srcId="{D7E3CF8B-9490-476F-B633-A60DB49B969D}" destId="{A8712CBB-3764-40EC-8679-06D14FC4E271}" srcOrd="0" destOrd="0" presId="urn:microsoft.com/office/officeart/2018/2/layout/IconVerticalSolidList"/>
    <dgm:cxn modelId="{0F882FF4-3AB8-434B-B5ED-4AA54735CC94}" type="presOf" srcId="{8675C58A-B307-450C-85C1-832D84348087}" destId="{DF37D79F-1D9D-4973-83F8-30D3D542F331}" srcOrd="0" destOrd="0" presId="urn:microsoft.com/office/officeart/2018/2/layout/IconVerticalSolidList"/>
    <dgm:cxn modelId="{F79B8D97-B327-4DCF-A95E-BC9B3800F91A}" type="presParOf" srcId="{A8712CBB-3764-40EC-8679-06D14FC4E271}" destId="{C43942AC-2DFA-4DB1-8EAC-B57D4616B8BD}" srcOrd="0" destOrd="0" presId="urn:microsoft.com/office/officeart/2018/2/layout/IconVerticalSolidList"/>
    <dgm:cxn modelId="{899F7838-32AB-4C53-972A-4B6338F3B616}" type="presParOf" srcId="{C43942AC-2DFA-4DB1-8EAC-B57D4616B8BD}" destId="{35BC43BA-4171-4662-B41C-AB77A9382AC6}" srcOrd="0" destOrd="0" presId="urn:microsoft.com/office/officeart/2018/2/layout/IconVerticalSolidList"/>
    <dgm:cxn modelId="{B7012D1A-BA4C-4F94-B95D-973F2861CA4A}" type="presParOf" srcId="{C43942AC-2DFA-4DB1-8EAC-B57D4616B8BD}" destId="{EC745363-6EB4-485F-9AE7-0CD7CA008B52}" srcOrd="1" destOrd="0" presId="urn:microsoft.com/office/officeart/2018/2/layout/IconVerticalSolidList"/>
    <dgm:cxn modelId="{0927FEC4-6493-4962-8AD9-965261FB869F}" type="presParOf" srcId="{C43942AC-2DFA-4DB1-8EAC-B57D4616B8BD}" destId="{23D8AC23-F405-4327-BB27-92776235DE3D}" srcOrd="2" destOrd="0" presId="urn:microsoft.com/office/officeart/2018/2/layout/IconVerticalSolidList"/>
    <dgm:cxn modelId="{60B76D73-46B4-42F5-99AF-E9E153BA1F2A}" type="presParOf" srcId="{C43942AC-2DFA-4DB1-8EAC-B57D4616B8BD}" destId="{68B961AF-4C72-42FA-9610-D03001BCAE02}" srcOrd="3" destOrd="0" presId="urn:microsoft.com/office/officeart/2018/2/layout/IconVerticalSolidList"/>
    <dgm:cxn modelId="{295CE100-9DA0-4603-AC18-A3A3095D536C}" type="presParOf" srcId="{A8712CBB-3764-40EC-8679-06D14FC4E271}" destId="{3A753143-9A22-4A31-8D1B-AA7F058727A8}" srcOrd="1" destOrd="0" presId="urn:microsoft.com/office/officeart/2018/2/layout/IconVerticalSolidList"/>
    <dgm:cxn modelId="{C3A4E412-4E9A-45E4-9B14-B0465D3243CC}" type="presParOf" srcId="{A8712CBB-3764-40EC-8679-06D14FC4E271}" destId="{DE1C3D56-E759-4FAF-84C1-4805CC601F59}" srcOrd="2" destOrd="0" presId="urn:microsoft.com/office/officeart/2018/2/layout/IconVerticalSolidList"/>
    <dgm:cxn modelId="{0DB68D55-5DB5-4B2A-9908-DF879B687AB2}" type="presParOf" srcId="{DE1C3D56-E759-4FAF-84C1-4805CC601F59}" destId="{E410A1D2-8760-4EAC-B525-E09AC2CA9420}" srcOrd="0" destOrd="0" presId="urn:microsoft.com/office/officeart/2018/2/layout/IconVerticalSolidList"/>
    <dgm:cxn modelId="{42D70E11-4936-4415-9358-71429CFC71A4}" type="presParOf" srcId="{DE1C3D56-E759-4FAF-84C1-4805CC601F59}" destId="{55F819FC-C989-4F6E-9BA8-A683064EA45D}" srcOrd="1" destOrd="0" presId="urn:microsoft.com/office/officeart/2018/2/layout/IconVerticalSolidList"/>
    <dgm:cxn modelId="{021BC35C-DE70-405A-9982-EBF3A1D94392}" type="presParOf" srcId="{DE1C3D56-E759-4FAF-84C1-4805CC601F59}" destId="{BBAB90B8-65CB-4E57-AE9C-49C7ED53123C}" srcOrd="2" destOrd="0" presId="urn:microsoft.com/office/officeart/2018/2/layout/IconVerticalSolidList"/>
    <dgm:cxn modelId="{FE06C83B-6D56-4B3F-9584-94595902D41B}" type="presParOf" srcId="{DE1C3D56-E759-4FAF-84C1-4805CC601F59}" destId="{DF37D79F-1D9D-4973-83F8-30D3D542F3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754536-2443-44F8-B735-FAF65D9A6F4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mc:AlternateContent xmlns:mc="http://schemas.openxmlformats.org/markup-compatibility/2006" xmlns:a14="http://schemas.microsoft.com/office/drawing/2010/main">
      <mc:Choice Requires="a14">
        <dgm:pt modelId="{83BBA51E-01EA-4FA2-9035-C57A220A779F}">
          <dgm:prSet/>
          <dgm:spPr/>
          <dgm:t>
            <a:bodyPr/>
            <a:lstStyle/>
            <a:p>
              <a:r>
                <a:rPr lang="nb-NO" dirty="0"/>
                <a:t>Problem: </a:t>
              </a:r>
              <a14:m>
                <m:oMath xmlns:m="http://schemas.openxmlformats.org/officeDocument/2006/math">
                  <m:r>
                    <a:rPr lang="nb-NO" b="0" i="1" smtClean="0">
                      <a:latin typeface="Cambria Math" panose="02040503050406030204" pitchFamily="18" charset="0"/>
                    </a:rPr>
                    <m:t>∑</m:t>
                  </m:r>
                  <m:r>
                    <a:rPr lang="nb-NO" b="0" i="1" smtClean="0">
                      <a:latin typeface="Cambria Math" panose="02040503050406030204" pitchFamily="18" charset="0"/>
                    </a:rPr>
                    <m:t>𝑑</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r>
                    <a:rPr lang="nb-NO" b="0" i="1" smtClean="0">
                      <a:latin typeface="Cambria Math" panose="02040503050406030204" pitchFamily="18" charset="0"/>
                    </a:rPr>
                    <m:t>+</m:t>
                  </m:r>
                  <m:r>
                    <a:rPr lang="nb-NO" b="0" i="1" smtClean="0">
                      <a:latin typeface="Cambria Math" panose="02040503050406030204" pitchFamily="18" charset="0"/>
                    </a:rPr>
                    <m:t>𝑏</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nb-NO" dirty="0"/>
                <a:t> </a:t>
              </a:r>
            </a:p>
          </dgm:t>
        </dgm:pt>
      </mc:Choice>
      <mc:Fallback xmlns="">
        <dgm:pt modelId="{83BBA51E-01EA-4FA2-9035-C57A220A779F}">
          <dgm:prSet/>
          <dgm:spPr/>
          <dgm:t>
            <a:bodyPr/>
            <a:lstStyle/>
            <a:p>
              <a:r>
                <a:rPr lang="nb-NO" dirty="0"/>
                <a:t>Problem: </a:t>
              </a:r>
              <a:r>
                <a:rPr lang="nb-NO" b="0" i="0">
                  <a:latin typeface="Cambria Math" panose="02040503050406030204" pitchFamily="18" charset="0"/>
                </a:rPr>
                <a:t>∑𝑑(𝑦_𝑖,𝑎+𝑏𝑥_𝑖)</a:t>
              </a:r>
              <a:r>
                <a:rPr lang="nb-NO" dirty="0"/>
                <a:t> </a:t>
              </a:r>
            </a:p>
          </dgm:t>
        </dgm:pt>
      </mc:Fallback>
    </mc:AlternateContent>
    <dgm:pt modelId="{52984A9F-2B61-4E4C-89A3-2630889C1F91}" type="parTrans" cxnId="{D6D5DBF8-023B-47FF-8F43-FAB626FEE6CE}">
      <dgm:prSet/>
      <dgm:spPr/>
      <dgm:t>
        <a:bodyPr/>
        <a:lstStyle/>
        <a:p>
          <a:endParaRPr lang="en-US"/>
        </a:p>
      </dgm:t>
    </dgm:pt>
    <dgm:pt modelId="{2DE124EC-CD23-4850-A678-6697281D505E}" type="sibTrans" cxnId="{D6D5DBF8-023B-47FF-8F43-FAB626FEE6CE}">
      <dgm:prSet/>
      <dgm:spPr/>
      <dgm:t>
        <a:bodyPr/>
        <a:lstStyle/>
        <a:p>
          <a:endParaRPr lang="en-US"/>
        </a:p>
      </dgm:t>
    </dgm:pt>
    <mc:AlternateContent xmlns:mc="http://schemas.openxmlformats.org/markup-compatibility/2006" xmlns:a14="http://schemas.microsoft.com/office/drawing/2010/main">
      <mc:Choice Requires="a14">
        <dgm:pt modelId="{49C20EA0-BAA5-4C79-85FC-78713E2B478C}">
          <dgm:prSet/>
          <dgm:spPr/>
          <dgm:t>
            <a:bodyPr/>
            <a:lstStyle/>
            <a:p>
              <a14:m>
                <m:oMath xmlns:m="http://schemas.openxmlformats.org/officeDocument/2006/math">
                  <m:r>
                    <a:rPr lang="nb-NO" i="1" dirty="0" smtClean="0">
                      <a:latin typeface="Cambria Math" panose="02040503050406030204" pitchFamily="18" charset="0"/>
                    </a:rPr>
                    <m:t>𝑑</m:t>
                  </m:r>
                </m:oMath>
              </a14:m>
              <a:r>
                <a:rPr lang="nb-NO" dirty="0"/>
                <a:t> is a </a:t>
              </a:r>
              <a:r>
                <a:rPr lang="nb-NO" dirty="0" err="1"/>
                <a:t>distance</a:t>
              </a:r>
              <a:r>
                <a:rPr lang="nb-NO" dirty="0"/>
                <a:t> </a:t>
              </a:r>
              <a:r>
                <a:rPr lang="nb-NO" dirty="0" err="1"/>
                <a:t>measure</a:t>
              </a:r>
              <a:r>
                <a:rPr lang="nb-NO" dirty="0"/>
                <a:t>, </a:t>
              </a:r>
              <a:r>
                <a:rPr lang="nb-NO" dirty="0" err="1"/>
                <a:t>cost</a:t>
              </a:r>
              <a:r>
                <a:rPr lang="nb-NO" dirty="0"/>
                <a:t> </a:t>
              </a:r>
              <a:r>
                <a:rPr lang="nb-NO" dirty="0" err="1"/>
                <a:t>function</a:t>
              </a:r>
              <a:r>
                <a:rPr lang="nb-NO" dirty="0"/>
                <a:t>, loss </a:t>
              </a:r>
              <a:r>
                <a:rPr lang="nb-NO" dirty="0" err="1"/>
                <a:t>function</a:t>
              </a:r>
              <a:r>
                <a:rPr lang="nb-NO" dirty="0"/>
                <a:t>.</a:t>
              </a:r>
              <a:endParaRPr lang="en-US" dirty="0"/>
            </a:p>
          </dgm:t>
        </dgm:pt>
      </mc:Choice>
      <mc:Fallback xmlns="">
        <dgm:pt modelId="{49C20EA0-BAA5-4C79-85FC-78713E2B478C}">
          <dgm:prSet/>
          <dgm:spPr/>
          <dgm:t>
            <a:bodyPr/>
            <a:lstStyle/>
            <a:p>
              <a:r>
                <a:rPr lang="nb-NO" i="0" dirty="0">
                  <a:latin typeface="Cambria Math" panose="02040503050406030204" pitchFamily="18" charset="0"/>
                </a:rPr>
                <a:t>𝑑</a:t>
              </a:r>
              <a:r>
                <a:rPr lang="nb-NO" dirty="0"/>
                <a:t> is a </a:t>
              </a:r>
              <a:r>
                <a:rPr lang="nb-NO" dirty="0" err="1"/>
                <a:t>distance</a:t>
              </a:r>
              <a:r>
                <a:rPr lang="nb-NO" dirty="0"/>
                <a:t> </a:t>
              </a:r>
              <a:r>
                <a:rPr lang="nb-NO" dirty="0" err="1"/>
                <a:t>measure</a:t>
              </a:r>
              <a:r>
                <a:rPr lang="nb-NO" dirty="0"/>
                <a:t>, </a:t>
              </a:r>
              <a:r>
                <a:rPr lang="nb-NO" dirty="0" err="1"/>
                <a:t>cost</a:t>
              </a:r>
              <a:r>
                <a:rPr lang="nb-NO" dirty="0"/>
                <a:t> </a:t>
              </a:r>
              <a:r>
                <a:rPr lang="nb-NO" dirty="0" err="1"/>
                <a:t>function</a:t>
              </a:r>
              <a:r>
                <a:rPr lang="nb-NO" dirty="0"/>
                <a:t>, loss </a:t>
              </a:r>
              <a:r>
                <a:rPr lang="nb-NO" dirty="0" err="1"/>
                <a:t>function</a:t>
              </a:r>
              <a:r>
                <a:rPr lang="nb-NO" dirty="0"/>
                <a:t>.</a:t>
              </a:r>
              <a:endParaRPr lang="en-US" dirty="0"/>
            </a:p>
          </dgm:t>
        </dgm:pt>
      </mc:Fallback>
    </mc:AlternateContent>
    <dgm:pt modelId="{134BDB6D-DE2A-4C97-97F9-1DE123F73A21}" type="parTrans" cxnId="{6E7E9D59-9D09-47A4-A8E4-32A034F6FBF4}">
      <dgm:prSet/>
      <dgm:spPr/>
      <dgm:t>
        <a:bodyPr/>
        <a:lstStyle/>
        <a:p>
          <a:endParaRPr lang="en-US"/>
        </a:p>
      </dgm:t>
    </dgm:pt>
    <dgm:pt modelId="{1BAE8F91-9947-4465-9724-03072BC8BA35}" type="sibTrans" cxnId="{6E7E9D59-9D09-47A4-A8E4-32A034F6FBF4}">
      <dgm:prSet/>
      <dgm:spPr/>
      <dgm:t>
        <a:bodyPr/>
        <a:lstStyle/>
        <a:p>
          <a:endParaRPr lang="en-US"/>
        </a:p>
      </dgm:t>
    </dgm:pt>
    <mc:AlternateContent xmlns:mc="http://schemas.openxmlformats.org/markup-compatibility/2006" xmlns:a14="http://schemas.microsoft.com/office/drawing/2010/main">
      <mc:Choice Requires="a14">
        <dgm:pt modelId="{71494700-0CF3-4883-8E07-4056D3F0239E}">
          <dgm:prSet/>
          <dgm:spPr/>
          <dgm:t>
            <a:bodyPr/>
            <a:lstStyle/>
            <a:p>
              <a:r>
                <a:rPr lang="nb-NO" dirty="0"/>
                <a:t>Reasonable </a:t>
              </a:r>
              <a:r>
                <a:rPr lang="nb-NO" dirty="0" err="1"/>
                <a:t>properties</a:t>
              </a:r>
              <a:r>
                <a:rPr lang="nb-NO" dirty="0"/>
                <a:t> </a:t>
              </a:r>
              <a:r>
                <a:rPr lang="nb-NO" dirty="0" err="1"/>
                <a:t>of</a:t>
              </a:r>
              <a:r>
                <a:rPr lang="nb-NO" dirty="0"/>
                <a:t> </a:t>
              </a:r>
              <a14:m>
                <m:oMath xmlns:m="http://schemas.openxmlformats.org/officeDocument/2006/math">
                  <m:r>
                    <a:rPr lang="nb-NO" i="1" dirty="0" smtClean="0">
                      <a:latin typeface="Cambria Math" panose="02040503050406030204" pitchFamily="18" charset="0"/>
                    </a:rPr>
                    <m:t>𝑑</m:t>
                  </m:r>
                </m:oMath>
              </a14:m>
              <a:endParaRPr lang="en-US" dirty="0"/>
            </a:p>
          </dgm:t>
        </dgm:pt>
      </mc:Choice>
      <mc:Fallback xmlns="">
        <dgm:pt modelId="{71494700-0CF3-4883-8E07-4056D3F0239E}">
          <dgm:prSet/>
          <dgm:spPr/>
          <dgm:t>
            <a:bodyPr/>
            <a:lstStyle/>
            <a:p>
              <a:r>
                <a:rPr lang="nb-NO" dirty="0"/>
                <a:t>Reasonable </a:t>
              </a:r>
              <a:r>
                <a:rPr lang="nb-NO" dirty="0" err="1"/>
                <a:t>properties</a:t>
              </a:r>
              <a:r>
                <a:rPr lang="nb-NO" dirty="0"/>
                <a:t> </a:t>
              </a:r>
              <a:r>
                <a:rPr lang="nb-NO" dirty="0" err="1"/>
                <a:t>of</a:t>
              </a:r>
              <a:r>
                <a:rPr lang="nb-NO" dirty="0"/>
                <a:t> </a:t>
              </a:r>
              <a:r>
                <a:rPr lang="nb-NO" i="0" dirty="0">
                  <a:latin typeface="Cambria Math" panose="02040503050406030204" pitchFamily="18" charset="0"/>
                </a:rPr>
                <a:t>𝑑</a:t>
              </a:r>
              <a:endParaRPr lang="en-US" dirty="0"/>
            </a:p>
          </dgm:t>
        </dgm:pt>
      </mc:Fallback>
    </mc:AlternateContent>
    <dgm:pt modelId="{C30BDBA4-1A98-4323-A006-6D783E502E9E}" type="parTrans" cxnId="{DDAB3942-FB5E-4706-A0AD-0BEA584CCA95}">
      <dgm:prSet/>
      <dgm:spPr/>
      <dgm:t>
        <a:bodyPr/>
        <a:lstStyle/>
        <a:p>
          <a:endParaRPr lang="en-US"/>
        </a:p>
      </dgm:t>
    </dgm:pt>
    <dgm:pt modelId="{AD01F4B4-F318-4300-BFC3-E009B05D6A2E}" type="sibTrans" cxnId="{DDAB3942-FB5E-4706-A0AD-0BEA584CCA95}">
      <dgm:prSet/>
      <dgm:spPr/>
      <dgm:t>
        <a:bodyPr/>
        <a:lstStyle/>
        <a:p>
          <a:endParaRPr lang="en-US"/>
        </a:p>
      </dgm:t>
    </dgm:pt>
    <mc:AlternateContent xmlns:mc="http://schemas.openxmlformats.org/markup-compatibility/2006" xmlns:a14="http://schemas.microsoft.com/office/drawing/2010/main">
      <mc:Choice Requires="a14">
        <dgm:pt modelId="{553B469A-DB39-4719-B668-CF113C5800B6}">
          <dgm:prSet/>
          <dgm:spPr/>
          <dgm:t>
            <a:bodyPr/>
            <a:lstStyle/>
            <a:p>
              <a:r>
                <a:rPr lang="nb-NO" b="0" dirty="0"/>
                <a:t>Non-</a:t>
              </a:r>
              <a:r>
                <a:rPr lang="nb-NO" b="0" dirty="0" err="1"/>
                <a:t>negativity</a:t>
              </a:r>
              <a:r>
                <a:rPr lang="nb-NO" b="0" dirty="0"/>
                <a:t>: </a:t>
              </a:r>
              <a14:m>
                <m:oMath xmlns:m="http://schemas.openxmlformats.org/officeDocument/2006/math">
                  <m:r>
                    <a:rPr lang="nb-NO" b="0" i="1" smtClean="0">
                      <a:latin typeface="Cambria Math" panose="02040503050406030204" pitchFamily="18" charset="0"/>
                    </a:rPr>
                    <m:t>𝑑</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e>
                  </m:d>
                  <m:r>
                    <a:rPr lang="nb-NO" b="0" i="1" smtClean="0">
                      <a:latin typeface="Cambria Math" panose="02040503050406030204" pitchFamily="18" charset="0"/>
                    </a:rPr>
                    <m:t>≥0.</m:t>
                  </m:r>
                </m:oMath>
              </a14:m>
              <a:endParaRPr lang="en-US" dirty="0"/>
            </a:p>
          </dgm:t>
        </dgm:pt>
      </mc:Choice>
      <mc:Fallback xmlns="">
        <dgm:pt modelId="{553B469A-DB39-4719-B668-CF113C5800B6}">
          <dgm:prSet/>
          <dgm:spPr/>
          <dgm:t>
            <a:bodyPr/>
            <a:lstStyle/>
            <a:p>
              <a:r>
                <a:rPr lang="nb-NO" b="0" dirty="0"/>
                <a:t>Non-</a:t>
              </a:r>
              <a:r>
                <a:rPr lang="nb-NO" b="0" dirty="0" err="1"/>
                <a:t>negativity</a:t>
              </a:r>
              <a:r>
                <a:rPr lang="nb-NO" b="0" dirty="0"/>
                <a:t>: </a:t>
              </a:r>
              <a:r>
                <a:rPr lang="nb-NO" b="0" i="0">
                  <a:latin typeface="Cambria Math" panose="02040503050406030204" pitchFamily="18" charset="0"/>
                </a:rPr>
                <a:t>𝑑(𝑥,𝑦)≥0.</a:t>
              </a:r>
              <a:endParaRPr lang="en-US" dirty="0"/>
            </a:p>
          </dgm:t>
        </dgm:pt>
      </mc:Fallback>
    </mc:AlternateContent>
    <dgm:pt modelId="{310B6F39-12DE-49DD-8FA4-970B01B5D0F3}" type="parTrans" cxnId="{AA5330F3-9733-47DD-BB82-DFED4A60033A}">
      <dgm:prSet/>
      <dgm:spPr/>
      <dgm:t>
        <a:bodyPr/>
        <a:lstStyle/>
        <a:p>
          <a:endParaRPr lang="en-US"/>
        </a:p>
      </dgm:t>
    </dgm:pt>
    <dgm:pt modelId="{CF145B88-5353-4D1E-BA15-DA6EB23A4958}" type="sibTrans" cxnId="{AA5330F3-9733-47DD-BB82-DFED4A60033A}">
      <dgm:prSet/>
      <dgm:spPr/>
      <dgm:t>
        <a:bodyPr/>
        <a:lstStyle/>
        <a:p>
          <a:endParaRPr lang="en-US"/>
        </a:p>
      </dgm:t>
    </dgm:pt>
    <dgm:pt modelId="{3EC92DE9-17EC-49BB-8E2C-7BD9EB2600FC}">
      <dgm:prSet/>
      <dgm:spPr/>
      <dgm:t>
        <a:bodyPr/>
        <a:lstStyle/>
        <a:p>
          <a:endParaRPr lang="en-US" dirty="0"/>
        </a:p>
      </dgm:t>
    </dgm:pt>
    <dgm:pt modelId="{DBD2D521-FF7E-4DDE-B7AB-EB471CA2A491}" type="parTrans" cxnId="{8FCDFE93-9870-4CC5-A2A1-1064AB01E164}">
      <dgm:prSet/>
      <dgm:spPr/>
      <dgm:t>
        <a:bodyPr/>
        <a:lstStyle/>
        <a:p>
          <a:endParaRPr lang="nb-NO"/>
        </a:p>
      </dgm:t>
    </dgm:pt>
    <dgm:pt modelId="{0123DFD8-667E-41AE-A918-AF21B71626E1}" type="sibTrans" cxnId="{8FCDFE93-9870-4CC5-A2A1-1064AB01E164}">
      <dgm:prSet/>
      <dgm:spPr/>
      <dgm:t>
        <a:bodyPr/>
        <a:lstStyle/>
        <a:p>
          <a:endParaRPr lang="nb-NO"/>
        </a:p>
      </dgm:t>
    </dgm:pt>
    <mc:AlternateContent xmlns:mc="http://schemas.openxmlformats.org/markup-compatibility/2006" xmlns:a14="http://schemas.microsoft.com/office/drawing/2010/main">
      <mc:Choice Requires="a14">
        <dgm:pt modelId="{90BB37CC-9761-4EEA-9B3C-66828CE7D226}">
          <dgm:prSet/>
          <dgm:spPr/>
          <dgm:t>
            <a:bodyPr/>
            <a:lstStyle/>
            <a:p>
              <a:r>
                <a:rPr lang="nb-NO" b="0" dirty="0"/>
                <a:t>Identity </a:t>
              </a:r>
              <a:r>
                <a:rPr lang="nb-NO" b="0" dirty="0" err="1"/>
                <a:t>of</a:t>
              </a:r>
              <a:r>
                <a:rPr lang="nb-NO" b="0" dirty="0"/>
                <a:t> </a:t>
              </a:r>
              <a:r>
                <a:rPr lang="nb-NO" b="0" dirty="0" err="1"/>
                <a:t>indiscernibles</a:t>
              </a:r>
              <a:r>
                <a:rPr lang="nb-NO" b="0" dirty="0"/>
                <a:t>: </a:t>
              </a:r>
              <a14:m>
                <m:oMath xmlns:m="http://schemas.openxmlformats.org/officeDocument/2006/math">
                  <m:r>
                    <a:rPr lang="nb-NO" b="0" i="1" smtClean="0">
                      <a:latin typeface="Cambria Math" panose="02040503050406030204" pitchFamily="18" charset="0"/>
                    </a:rPr>
                    <m:t>𝑑</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e>
                  </m:d>
                  <m:r>
                    <a:rPr lang="nb-NO" b="0" i="1" smtClean="0">
                      <a:latin typeface="Cambria Math" panose="02040503050406030204" pitchFamily="18" charset="0"/>
                    </a:rPr>
                    <m:t>=0</m:t>
                  </m:r>
                </m:oMath>
              </a14:m>
              <a:r>
                <a:rPr lang="nb-NO" dirty="0"/>
                <a:t> </a:t>
              </a:r>
              <a:r>
                <a:rPr lang="nb-NO" dirty="0" err="1"/>
                <a:t>if</a:t>
              </a:r>
              <a:r>
                <a:rPr lang="nb-NO" dirty="0"/>
                <a:t> and </a:t>
              </a:r>
              <a:r>
                <a:rPr lang="nb-NO" dirty="0" err="1"/>
                <a:t>only</a:t>
              </a:r>
              <a:r>
                <a:rPr lang="nb-NO" dirty="0"/>
                <a:t> </a:t>
              </a:r>
              <a:r>
                <a:rPr lang="nb-NO" dirty="0" err="1"/>
                <a:t>if</a:t>
              </a:r>
              <a:r>
                <a:rPr lang="nb-NO" dirty="0"/>
                <a:t>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oMath>
              </a14:m>
              <a:r>
                <a:rPr lang="nb-NO" dirty="0"/>
                <a:t>.</a:t>
              </a:r>
              <a:endParaRPr lang="en-US" dirty="0"/>
            </a:p>
          </dgm:t>
        </dgm:pt>
      </mc:Choice>
      <mc:Fallback xmlns="">
        <dgm:pt modelId="{90BB37CC-9761-4EEA-9B3C-66828CE7D226}">
          <dgm:prSet/>
          <dgm:spPr/>
          <dgm:t>
            <a:bodyPr/>
            <a:lstStyle/>
            <a:p>
              <a:r>
                <a:rPr lang="nb-NO" b="0" dirty="0"/>
                <a:t>Identity </a:t>
              </a:r>
              <a:r>
                <a:rPr lang="nb-NO" b="0" dirty="0" err="1"/>
                <a:t>of</a:t>
              </a:r>
              <a:r>
                <a:rPr lang="nb-NO" b="0" dirty="0"/>
                <a:t> </a:t>
              </a:r>
              <a:r>
                <a:rPr lang="nb-NO" b="0" dirty="0" err="1"/>
                <a:t>indiscernibles</a:t>
              </a:r>
              <a:r>
                <a:rPr lang="nb-NO" b="0" dirty="0"/>
                <a:t>: </a:t>
              </a:r>
              <a:r>
                <a:rPr lang="nb-NO" b="0" i="0">
                  <a:latin typeface="Cambria Math" panose="02040503050406030204" pitchFamily="18" charset="0"/>
                </a:rPr>
                <a:t>𝑑(𝑥,𝑦)=0</a:t>
              </a:r>
              <a:r>
                <a:rPr lang="nb-NO" dirty="0"/>
                <a:t> </a:t>
              </a:r>
              <a:r>
                <a:rPr lang="nb-NO" dirty="0" err="1"/>
                <a:t>if</a:t>
              </a:r>
              <a:r>
                <a:rPr lang="nb-NO" dirty="0"/>
                <a:t> and </a:t>
              </a:r>
              <a:r>
                <a:rPr lang="nb-NO" dirty="0" err="1"/>
                <a:t>only</a:t>
              </a:r>
              <a:r>
                <a:rPr lang="nb-NO" dirty="0"/>
                <a:t> </a:t>
              </a:r>
              <a:r>
                <a:rPr lang="nb-NO" dirty="0" err="1"/>
                <a:t>if</a:t>
              </a:r>
              <a:r>
                <a:rPr lang="nb-NO" dirty="0"/>
                <a:t> </a:t>
              </a:r>
              <a:r>
                <a:rPr lang="nb-NO" b="0" i="0">
                  <a:latin typeface="Cambria Math" panose="02040503050406030204" pitchFamily="18" charset="0"/>
                </a:rPr>
                <a:t>𝑥=𝑦</a:t>
              </a:r>
              <a:r>
                <a:rPr lang="nb-NO" dirty="0"/>
                <a:t>.</a:t>
              </a:r>
              <a:endParaRPr lang="en-US" dirty="0"/>
            </a:p>
          </dgm:t>
        </dgm:pt>
      </mc:Fallback>
    </mc:AlternateContent>
    <dgm:pt modelId="{1D544019-9F9B-4078-B796-BFB8F6603470}" type="parTrans" cxnId="{A1C6A46D-DB8C-4B03-AFC4-89C1A77D07CE}">
      <dgm:prSet/>
      <dgm:spPr/>
      <dgm:t>
        <a:bodyPr/>
        <a:lstStyle/>
        <a:p>
          <a:endParaRPr lang="nb-NO"/>
        </a:p>
      </dgm:t>
    </dgm:pt>
    <dgm:pt modelId="{1E86625B-CCE2-4617-9F21-28AD4F4ACDA4}" type="sibTrans" cxnId="{A1C6A46D-DB8C-4B03-AFC4-89C1A77D07CE}">
      <dgm:prSet/>
      <dgm:spPr/>
      <dgm:t>
        <a:bodyPr/>
        <a:lstStyle/>
        <a:p>
          <a:endParaRPr lang="nb-NO"/>
        </a:p>
      </dgm:t>
    </dgm:pt>
    <dgm:pt modelId="{96CCCF83-18B3-4F46-B49E-F5E93D13F25A}">
      <dgm:prSet/>
      <dgm:spPr/>
      <dgm:t>
        <a:bodyPr/>
        <a:lstStyle/>
        <a:p>
          <a:r>
            <a:rPr lang="en-US" dirty="0"/>
            <a:t>Should be “smooth”.</a:t>
          </a:r>
        </a:p>
      </dgm:t>
    </dgm:pt>
    <dgm:pt modelId="{1A1BBF52-DD95-4802-A200-559496809778}" type="parTrans" cxnId="{5ED97102-47B5-448C-B7B0-326F9CA04681}">
      <dgm:prSet/>
      <dgm:spPr/>
      <dgm:t>
        <a:bodyPr/>
        <a:lstStyle/>
        <a:p>
          <a:endParaRPr lang="nb-NO"/>
        </a:p>
      </dgm:t>
    </dgm:pt>
    <dgm:pt modelId="{EEA69D8C-9278-4F51-922F-93AB5FAB62EB}" type="sibTrans" cxnId="{5ED97102-47B5-448C-B7B0-326F9CA04681}">
      <dgm:prSet/>
      <dgm:spPr/>
      <dgm:t>
        <a:bodyPr/>
        <a:lstStyle/>
        <a:p>
          <a:endParaRPr lang="nb-NO"/>
        </a:p>
      </dgm:t>
    </dgm:pt>
    <dgm:pt modelId="{88FBFF11-D853-4FB3-980A-740163221068}" type="pres">
      <dgm:prSet presAssocID="{96754536-2443-44F8-B735-FAF65D9A6F43}" presName="linear" presStyleCnt="0">
        <dgm:presLayoutVars>
          <dgm:animLvl val="lvl"/>
          <dgm:resizeHandles val="exact"/>
        </dgm:presLayoutVars>
      </dgm:prSet>
      <dgm:spPr/>
    </dgm:pt>
    <dgm:pt modelId="{161DD384-2BBD-46BA-99CA-7E8F6EE2D6C3}" type="pres">
      <dgm:prSet presAssocID="{83BBA51E-01EA-4FA2-9035-C57A220A779F}" presName="parentText" presStyleLbl="node1" presStyleIdx="0" presStyleCnt="2">
        <dgm:presLayoutVars>
          <dgm:chMax val="0"/>
          <dgm:bulletEnabled val="1"/>
        </dgm:presLayoutVars>
      </dgm:prSet>
      <dgm:spPr/>
    </dgm:pt>
    <dgm:pt modelId="{FE109691-0E5E-4A40-A86F-6710E64BA551}" type="pres">
      <dgm:prSet presAssocID="{83BBA51E-01EA-4FA2-9035-C57A220A779F}" presName="childText" presStyleLbl="revTx" presStyleIdx="0" presStyleCnt="2">
        <dgm:presLayoutVars>
          <dgm:bulletEnabled val="1"/>
        </dgm:presLayoutVars>
      </dgm:prSet>
      <dgm:spPr/>
    </dgm:pt>
    <dgm:pt modelId="{B511DBBB-3002-48CC-BB15-E21E4A2C75EE}" type="pres">
      <dgm:prSet presAssocID="{71494700-0CF3-4883-8E07-4056D3F0239E}" presName="parentText" presStyleLbl="node1" presStyleIdx="1" presStyleCnt="2">
        <dgm:presLayoutVars>
          <dgm:chMax val="0"/>
          <dgm:bulletEnabled val="1"/>
        </dgm:presLayoutVars>
      </dgm:prSet>
      <dgm:spPr/>
    </dgm:pt>
    <dgm:pt modelId="{05F5B4A7-06CF-4CE7-93D4-4C5C4AC74B79}" type="pres">
      <dgm:prSet presAssocID="{71494700-0CF3-4883-8E07-4056D3F0239E}" presName="childText" presStyleLbl="revTx" presStyleIdx="1" presStyleCnt="2">
        <dgm:presLayoutVars>
          <dgm:bulletEnabled val="1"/>
        </dgm:presLayoutVars>
      </dgm:prSet>
      <dgm:spPr/>
    </dgm:pt>
  </dgm:ptLst>
  <dgm:cxnLst>
    <dgm:cxn modelId="{5ED97102-47B5-448C-B7B0-326F9CA04681}" srcId="{71494700-0CF3-4883-8E07-4056D3F0239E}" destId="{96CCCF83-18B3-4F46-B49E-F5E93D13F25A}" srcOrd="2" destOrd="0" parTransId="{1A1BBF52-DD95-4802-A200-559496809778}" sibTransId="{EEA69D8C-9278-4F51-922F-93AB5FAB62EB}"/>
    <dgm:cxn modelId="{490E0409-8AE3-4E67-9C0A-62408744A7ED}" type="presOf" srcId="{71494700-0CF3-4883-8E07-4056D3F0239E}" destId="{B511DBBB-3002-48CC-BB15-E21E4A2C75EE}" srcOrd="0" destOrd="0" presId="urn:microsoft.com/office/officeart/2005/8/layout/vList2"/>
    <dgm:cxn modelId="{19D5B935-F228-4686-8667-DF405B249EBE}" type="presOf" srcId="{553B469A-DB39-4719-B668-CF113C5800B6}" destId="{05F5B4A7-06CF-4CE7-93D4-4C5C4AC74B79}" srcOrd="0" destOrd="0" presId="urn:microsoft.com/office/officeart/2005/8/layout/vList2"/>
    <dgm:cxn modelId="{BBAE493E-8771-41F0-9AE1-344219023A29}" type="presOf" srcId="{3EC92DE9-17EC-49BB-8E2C-7BD9EB2600FC}" destId="{05F5B4A7-06CF-4CE7-93D4-4C5C4AC74B79}" srcOrd="0" destOrd="3" presId="urn:microsoft.com/office/officeart/2005/8/layout/vList2"/>
    <dgm:cxn modelId="{DDAB3942-FB5E-4706-A0AD-0BEA584CCA95}" srcId="{96754536-2443-44F8-B735-FAF65D9A6F43}" destId="{71494700-0CF3-4883-8E07-4056D3F0239E}" srcOrd="1" destOrd="0" parTransId="{C30BDBA4-1A98-4323-A006-6D783E502E9E}" sibTransId="{AD01F4B4-F318-4300-BFC3-E009B05D6A2E}"/>
    <dgm:cxn modelId="{A1C6A46D-DB8C-4B03-AFC4-89C1A77D07CE}" srcId="{71494700-0CF3-4883-8E07-4056D3F0239E}" destId="{90BB37CC-9761-4EEA-9B3C-66828CE7D226}" srcOrd="1" destOrd="0" parTransId="{1D544019-9F9B-4078-B796-BFB8F6603470}" sibTransId="{1E86625B-CCE2-4617-9F21-28AD4F4ACDA4}"/>
    <dgm:cxn modelId="{6E7E9D59-9D09-47A4-A8E4-32A034F6FBF4}" srcId="{83BBA51E-01EA-4FA2-9035-C57A220A779F}" destId="{49C20EA0-BAA5-4C79-85FC-78713E2B478C}" srcOrd="0" destOrd="0" parTransId="{134BDB6D-DE2A-4C97-97F9-1DE123F73A21}" sibTransId="{1BAE8F91-9947-4465-9724-03072BC8BA35}"/>
    <dgm:cxn modelId="{8FCDFE93-9870-4CC5-A2A1-1064AB01E164}" srcId="{71494700-0CF3-4883-8E07-4056D3F0239E}" destId="{3EC92DE9-17EC-49BB-8E2C-7BD9EB2600FC}" srcOrd="3" destOrd="0" parTransId="{DBD2D521-FF7E-4DDE-B7AB-EB471CA2A491}" sibTransId="{0123DFD8-667E-41AE-A918-AF21B71626E1}"/>
    <dgm:cxn modelId="{EB59A89D-02EF-42B3-9749-8F201E135CD8}" type="presOf" srcId="{96CCCF83-18B3-4F46-B49E-F5E93D13F25A}" destId="{05F5B4A7-06CF-4CE7-93D4-4C5C4AC74B79}" srcOrd="0" destOrd="2" presId="urn:microsoft.com/office/officeart/2005/8/layout/vList2"/>
    <dgm:cxn modelId="{41A15EA7-30DD-4476-9CD2-3E23199C8811}" type="presOf" srcId="{49C20EA0-BAA5-4C79-85FC-78713E2B478C}" destId="{FE109691-0E5E-4A40-A86F-6710E64BA551}" srcOrd="0" destOrd="0" presId="urn:microsoft.com/office/officeart/2005/8/layout/vList2"/>
    <dgm:cxn modelId="{92FAF7B7-D4C3-4422-9531-4AF65F2896BB}" type="presOf" srcId="{83BBA51E-01EA-4FA2-9035-C57A220A779F}" destId="{161DD384-2BBD-46BA-99CA-7E8F6EE2D6C3}" srcOrd="0" destOrd="0" presId="urn:microsoft.com/office/officeart/2005/8/layout/vList2"/>
    <dgm:cxn modelId="{CDA30BC7-3733-43AD-B405-C8749A5D92D6}" type="presOf" srcId="{90BB37CC-9761-4EEA-9B3C-66828CE7D226}" destId="{05F5B4A7-06CF-4CE7-93D4-4C5C4AC74B79}" srcOrd="0" destOrd="1" presId="urn:microsoft.com/office/officeart/2005/8/layout/vList2"/>
    <dgm:cxn modelId="{490F9FD5-2BB8-44FF-851D-230AFA1B6133}" type="presOf" srcId="{96754536-2443-44F8-B735-FAF65D9A6F43}" destId="{88FBFF11-D853-4FB3-980A-740163221068}" srcOrd="0" destOrd="0" presId="urn:microsoft.com/office/officeart/2005/8/layout/vList2"/>
    <dgm:cxn modelId="{AA5330F3-9733-47DD-BB82-DFED4A60033A}" srcId="{71494700-0CF3-4883-8E07-4056D3F0239E}" destId="{553B469A-DB39-4719-B668-CF113C5800B6}" srcOrd="0" destOrd="0" parTransId="{310B6F39-12DE-49DD-8FA4-970B01B5D0F3}" sibTransId="{CF145B88-5353-4D1E-BA15-DA6EB23A4958}"/>
    <dgm:cxn modelId="{D6D5DBF8-023B-47FF-8F43-FAB626FEE6CE}" srcId="{96754536-2443-44F8-B735-FAF65D9A6F43}" destId="{83BBA51E-01EA-4FA2-9035-C57A220A779F}" srcOrd="0" destOrd="0" parTransId="{52984A9F-2B61-4E4C-89A3-2630889C1F91}" sibTransId="{2DE124EC-CD23-4850-A678-6697281D505E}"/>
    <dgm:cxn modelId="{06A2FFFC-6D87-4997-8907-934BB454743F}" type="presParOf" srcId="{88FBFF11-D853-4FB3-980A-740163221068}" destId="{161DD384-2BBD-46BA-99CA-7E8F6EE2D6C3}" srcOrd="0" destOrd="0" presId="urn:microsoft.com/office/officeart/2005/8/layout/vList2"/>
    <dgm:cxn modelId="{13572969-054E-4A8D-BD9E-A53A38F77F4B}" type="presParOf" srcId="{88FBFF11-D853-4FB3-980A-740163221068}" destId="{FE109691-0E5E-4A40-A86F-6710E64BA551}" srcOrd="1" destOrd="0" presId="urn:microsoft.com/office/officeart/2005/8/layout/vList2"/>
    <dgm:cxn modelId="{F5E26CFF-19EE-4E9E-AF50-674C66B7DE12}" type="presParOf" srcId="{88FBFF11-D853-4FB3-980A-740163221068}" destId="{B511DBBB-3002-48CC-BB15-E21E4A2C75EE}" srcOrd="2" destOrd="0" presId="urn:microsoft.com/office/officeart/2005/8/layout/vList2"/>
    <dgm:cxn modelId="{54378CB0-5AE1-40CE-B263-262ADAA1E48C}" type="presParOf" srcId="{88FBFF11-D853-4FB3-980A-740163221068}" destId="{05F5B4A7-06CF-4CE7-93D4-4C5C4AC74B7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754536-2443-44F8-B735-FAF65D9A6F4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3BBA51E-01EA-4FA2-9035-C57A220A779F}">
      <dgm:prSet/>
      <dgm:spPr>
        <a:blipFill>
          <a:blip xmlns:r="http://schemas.openxmlformats.org/officeDocument/2006/relationships" r:embed="rId1"/>
          <a:stretch>
            <a:fillRect l="-1679" t="-1227" b="-11043"/>
          </a:stretch>
        </a:blipFill>
      </dgm:spPr>
      <dgm:t>
        <a:bodyPr/>
        <a:lstStyle/>
        <a:p>
          <a:r>
            <a:rPr lang="nb-NO">
              <a:noFill/>
            </a:rPr>
            <a:t> </a:t>
          </a:r>
        </a:p>
      </dgm:t>
    </dgm:pt>
    <dgm:pt modelId="{52984A9F-2B61-4E4C-89A3-2630889C1F91}" type="parTrans" cxnId="{D6D5DBF8-023B-47FF-8F43-FAB626FEE6CE}">
      <dgm:prSet/>
      <dgm:spPr/>
      <dgm:t>
        <a:bodyPr/>
        <a:lstStyle/>
        <a:p>
          <a:endParaRPr lang="en-US"/>
        </a:p>
      </dgm:t>
    </dgm:pt>
    <dgm:pt modelId="{2DE124EC-CD23-4850-A678-6697281D505E}" type="sibTrans" cxnId="{D6D5DBF8-023B-47FF-8F43-FAB626FEE6CE}">
      <dgm:prSet/>
      <dgm:spPr/>
      <dgm:t>
        <a:bodyPr/>
        <a:lstStyle/>
        <a:p>
          <a:endParaRPr lang="en-US"/>
        </a:p>
      </dgm:t>
    </dgm:pt>
    <dgm:pt modelId="{49C20EA0-BAA5-4C79-85FC-78713E2B478C}">
      <dgm:prSet/>
      <dgm:spPr>
        <a:blipFill>
          <a:blip xmlns:r="http://schemas.openxmlformats.org/officeDocument/2006/relationships" r:embed="rId2"/>
          <a:stretch>
            <a:fillRect t="-12805" b="-20122"/>
          </a:stretch>
        </a:blipFill>
      </dgm:spPr>
      <dgm:t>
        <a:bodyPr/>
        <a:lstStyle/>
        <a:p>
          <a:r>
            <a:rPr lang="nb-NO">
              <a:noFill/>
            </a:rPr>
            <a:t> </a:t>
          </a:r>
        </a:p>
      </dgm:t>
    </dgm:pt>
    <dgm:pt modelId="{134BDB6D-DE2A-4C97-97F9-1DE123F73A21}" type="parTrans" cxnId="{6E7E9D59-9D09-47A4-A8E4-32A034F6FBF4}">
      <dgm:prSet/>
      <dgm:spPr/>
      <dgm:t>
        <a:bodyPr/>
        <a:lstStyle/>
        <a:p>
          <a:endParaRPr lang="en-US"/>
        </a:p>
      </dgm:t>
    </dgm:pt>
    <dgm:pt modelId="{1BAE8F91-9947-4465-9724-03072BC8BA35}" type="sibTrans" cxnId="{6E7E9D59-9D09-47A4-A8E4-32A034F6FBF4}">
      <dgm:prSet/>
      <dgm:spPr/>
      <dgm:t>
        <a:bodyPr/>
        <a:lstStyle/>
        <a:p>
          <a:endParaRPr lang="en-US"/>
        </a:p>
      </dgm:t>
    </dgm:pt>
    <dgm:pt modelId="{71494700-0CF3-4883-8E07-4056D3F0239E}">
      <dgm:prSet/>
      <dgm:spPr>
        <a:blipFill>
          <a:blip xmlns:r="http://schemas.openxmlformats.org/officeDocument/2006/relationships" r:embed="rId3"/>
          <a:stretch>
            <a:fillRect l="-1679" t="-1227" b="-11043"/>
          </a:stretch>
        </a:blipFill>
      </dgm:spPr>
      <dgm:t>
        <a:bodyPr/>
        <a:lstStyle/>
        <a:p>
          <a:r>
            <a:rPr lang="nb-NO">
              <a:noFill/>
            </a:rPr>
            <a:t> </a:t>
          </a:r>
        </a:p>
      </dgm:t>
    </dgm:pt>
    <dgm:pt modelId="{C30BDBA4-1A98-4323-A006-6D783E502E9E}" type="parTrans" cxnId="{DDAB3942-FB5E-4706-A0AD-0BEA584CCA95}">
      <dgm:prSet/>
      <dgm:spPr/>
      <dgm:t>
        <a:bodyPr/>
        <a:lstStyle/>
        <a:p>
          <a:endParaRPr lang="en-US"/>
        </a:p>
      </dgm:t>
    </dgm:pt>
    <dgm:pt modelId="{AD01F4B4-F318-4300-BFC3-E009B05D6A2E}" type="sibTrans" cxnId="{DDAB3942-FB5E-4706-A0AD-0BEA584CCA95}">
      <dgm:prSet/>
      <dgm:spPr/>
      <dgm:t>
        <a:bodyPr/>
        <a:lstStyle/>
        <a:p>
          <a:endParaRPr lang="en-US"/>
        </a:p>
      </dgm:t>
    </dgm:pt>
    <dgm:pt modelId="{553B469A-DB39-4719-B668-CF113C5800B6}">
      <dgm:prSet/>
      <dgm:spPr>
        <a:blipFill>
          <a:blip xmlns:r="http://schemas.openxmlformats.org/officeDocument/2006/relationships" r:embed="rId4"/>
          <a:stretch>
            <a:fillRect l="-654" t="-4784"/>
          </a:stretch>
        </a:blipFill>
      </dgm:spPr>
      <dgm:t>
        <a:bodyPr/>
        <a:lstStyle/>
        <a:p>
          <a:r>
            <a:rPr lang="nb-NO">
              <a:noFill/>
            </a:rPr>
            <a:t> </a:t>
          </a:r>
        </a:p>
      </dgm:t>
    </dgm:pt>
    <dgm:pt modelId="{310B6F39-12DE-49DD-8FA4-970B01B5D0F3}" type="parTrans" cxnId="{AA5330F3-9733-47DD-BB82-DFED4A60033A}">
      <dgm:prSet/>
      <dgm:spPr/>
      <dgm:t>
        <a:bodyPr/>
        <a:lstStyle/>
        <a:p>
          <a:endParaRPr lang="en-US"/>
        </a:p>
      </dgm:t>
    </dgm:pt>
    <dgm:pt modelId="{CF145B88-5353-4D1E-BA15-DA6EB23A4958}" type="sibTrans" cxnId="{AA5330F3-9733-47DD-BB82-DFED4A60033A}">
      <dgm:prSet/>
      <dgm:spPr/>
      <dgm:t>
        <a:bodyPr/>
        <a:lstStyle/>
        <a:p>
          <a:endParaRPr lang="en-US"/>
        </a:p>
      </dgm:t>
    </dgm:pt>
    <dgm:pt modelId="{3EC92DE9-17EC-49BB-8E2C-7BD9EB2600FC}">
      <dgm:prSet/>
      <dgm:spPr/>
      <dgm:t>
        <a:bodyPr/>
        <a:lstStyle/>
        <a:p>
          <a:r>
            <a:rPr lang="nb-NO">
              <a:noFill/>
            </a:rPr>
            <a:t> </a:t>
          </a:r>
        </a:p>
      </dgm:t>
    </dgm:pt>
    <dgm:pt modelId="{DBD2D521-FF7E-4DDE-B7AB-EB471CA2A491}" type="parTrans" cxnId="{8FCDFE93-9870-4CC5-A2A1-1064AB01E164}">
      <dgm:prSet/>
      <dgm:spPr/>
      <dgm:t>
        <a:bodyPr/>
        <a:lstStyle/>
        <a:p>
          <a:endParaRPr lang="nb-NO"/>
        </a:p>
      </dgm:t>
    </dgm:pt>
    <dgm:pt modelId="{0123DFD8-667E-41AE-A918-AF21B71626E1}" type="sibTrans" cxnId="{8FCDFE93-9870-4CC5-A2A1-1064AB01E164}">
      <dgm:prSet/>
      <dgm:spPr/>
      <dgm:t>
        <a:bodyPr/>
        <a:lstStyle/>
        <a:p>
          <a:endParaRPr lang="nb-NO"/>
        </a:p>
      </dgm:t>
    </dgm:pt>
    <dgm:pt modelId="{90BB37CC-9761-4EEA-9B3C-66828CE7D226}">
      <dgm:prSet/>
      <dgm:spPr/>
      <dgm:t>
        <a:bodyPr/>
        <a:lstStyle/>
        <a:p>
          <a:r>
            <a:rPr lang="nb-NO">
              <a:noFill/>
            </a:rPr>
            <a:t> </a:t>
          </a:r>
        </a:p>
      </dgm:t>
    </dgm:pt>
    <dgm:pt modelId="{1D544019-9F9B-4078-B796-BFB8F6603470}" type="parTrans" cxnId="{A1C6A46D-DB8C-4B03-AFC4-89C1A77D07CE}">
      <dgm:prSet/>
      <dgm:spPr/>
      <dgm:t>
        <a:bodyPr/>
        <a:lstStyle/>
        <a:p>
          <a:endParaRPr lang="nb-NO"/>
        </a:p>
      </dgm:t>
    </dgm:pt>
    <dgm:pt modelId="{1E86625B-CCE2-4617-9F21-28AD4F4ACDA4}" type="sibTrans" cxnId="{A1C6A46D-DB8C-4B03-AFC4-89C1A77D07CE}">
      <dgm:prSet/>
      <dgm:spPr/>
      <dgm:t>
        <a:bodyPr/>
        <a:lstStyle/>
        <a:p>
          <a:endParaRPr lang="nb-NO"/>
        </a:p>
      </dgm:t>
    </dgm:pt>
    <dgm:pt modelId="{96CCCF83-18B3-4F46-B49E-F5E93D13F25A}">
      <dgm:prSet/>
      <dgm:spPr/>
      <dgm:t>
        <a:bodyPr/>
        <a:lstStyle/>
        <a:p>
          <a:r>
            <a:rPr lang="nb-NO">
              <a:noFill/>
            </a:rPr>
            <a:t> </a:t>
          </a:r>
        </a:p>
      </dgm:t>
    </dgm:pt>
    <dgm:pt modelId="{1A1BBF52-DD95-4802-A200-559496809778}" type="parTrans" cxnId="{5ED97102-47B5-448C-B7B0-326F9CA04681}">
      <dgm:prSet/>
      <dgm:spPr/>
      <dgm:t>
        <a:bodyPr/>
        <a:lstStyle/>
        <a:p>
          <a:endParaRPr lang="nb-NO"/>
        </a:p>
      </dgm:t>
    </dgm:pt>
    <dgm:pt modelId="{EEA69D8C-9278-4F51-922F-93AB5FAB62EB}" type="sibTrans" cxnId="{5ED97102-47B5-448C-B7B0-326F9CA04681}">
      <dgm:prSet/>
      <dgm:spPr/>
      <dgm:t>
        <a:bodyPr/>
        <a:lstStyle/>
        <a:p>
          <a:endParaRPr lang="nb-NO"/>
        </a:p>
      </dgm:t>
    </dgm:pt>
    <dgm:pt modelId="{88FBFF11-D853-4FB3-980A-740163221068}" type="pres">
      <dgm:prSet presAssocID="{96754536-2443-44F8-B735-FAF65D9A6F43}" presName="linear" presStyleCnt="0">
        <dgm:presLayoutVars>
          <dgm:animLvl val="lvl"/>
          <dgm:resizeHandles val="exact"/>
        </dgm:presLayoutVars>
      </dgm:prSet>
      <dgm:spPr/>
    </dgm:pt>
    <dgm:pt modelId="{161DD384-2BBD-46BA-99CA-7E8F6EE2D6C3}" type="pres">
      <dgm:prSet presAssocID="{83BBA51E-01EA-4FA2-9035-C57A220A779F}" presName="parentText" presStyleLbl="node1" presStyleIdx="0" presStyleCnt="2">
        <dgm:presLayoutVars>
          <dgm:chMax val="0"/>
          <dgm:bulletEnabled val="1"/>
        </dgm:presLayoutVars>
      </dgm:prSet>
      <dgm:spPr/>
    </dgm:pt>
    <dgm:pt modelId="{FE109691-0E5E-4A40-A86F-6710E64BA551}" type="pres">
      <dgm:prSet presAssocID="{83BBA51E-01EA-4FA2-9035-C57A220A779F}" presName="childText" presStyleLbl="revTx" presStyleIdx="0" presStyleCnt="2">
        <dgm:presLayoutVars>
          <dgm:bulletEnabled val="1"/>
        </dgm:presLayoutVars>
      </dgm:prSet>
      <dgm:spPr/>
    </dgm:pt>
    <dgm:pt modelId="{B511DBBB-3002-48CC-BB15-E21E4A2C75EE}" type="pres">
      <dgm:prSet presAssocID="{71494700-0CF3-4883-8E07-4056D3F0239E}" presName="parentText" presStyleLbl="node1" presStyleIdx="1" presStyleCnt="2">
        <dgm:presLayoutVars>
          <dgm:chMax val="0"/>
          <dgm:bulletEnabled val="1"/>
        </dgm:presLayoutVars>
      </dgm:prSet>
      <dgm:spPr/>
    </dgm:pt>
    <dgm:pt modelId="{05F5B4A7-06CF-4CE7-93D4-4C5C4AC74B79}" type="pres">
      <dgm:prSet presAssocID="{71494700-0CF3-4883-8E07-4056D3F0239E}" presName="childText" presStyleLbl="revTx" presStyleIdx="1" presStyleCnt="2">
        <dgm:presLayoutVars>
          <dgm:bulletEnabled val="1"/>
        </dgm:presLayoutVars>
      </dgm:prSet>
      <dgm:spPr/>
    </dgm:pt>
  </dgm:ptLst>
  <dgm:cxnLst>
    <dgm:cxn modelId="{5ED97102-47B5-448C-B7B0-326F9CA04681}" srcId="{71494700-0CF3-4883-8E07-4056D3F0239E}" destId="{96CCCF83-18B3-4F46-B49E-F5E93D13F25A}" srcOrd="2" destOrd="0" parTransId="{1A1BBF52-DD95-4802-A200-559496809778}" sibTransId="{EEA69D8C-9278-4F51-922F-93AB5FAB62EB}"/>
    <dgm:cxn modelId="{490E0409-8AE3-4E67-9C0A-62408744A7ED}" type="presOf" srcId="{71494700-0CF3-4883-8E07-4056D3F0239E}" destId="{B511DBBB-3002-48CC-BB15-E21E4A2C75EE}" srcOrd="0" destOrd="0" presId="urn:microsoft.com/office/officeart/2005/8/layout/vList2"/>
    <dgm:cxn modelId="{19D5B935-F228-4686-8667-DF405B249EBE}" type="presOf" srcId="{553B469A-DB39-4719-B668-CF113C5800B6}" destId="{05F5B4A7-06CF-4CE7-93D4-4C5C4AC74B79}" srcOrd="0" destOrd="0" presId="urn:microsoft.com/office/officeart/2005/8/layout/vList2"/>
    <dgm:cxn modelId="{BBAE493E-8771-41F0-9AE1-344219023A29}" type="presOf" srcId="{3EC92DE9-17EC-49BB-8E2C-7BD9EB2600FC}" destId="{05F5B4A7-06CF-4CE7-93D4-4C5C4AC74B79}" srcOrd="0" destOrd="3" presId="urn:microsoft.com/office/officeart/2005/8/layout/vList2"/>
    <dgm:cxn modelId="{DDAB3942-FB5E-4706-A0AD-0BEA584CCA95}" srcId="{96754536-2443-44F8-B735-FAF65D9A6F43}" destId="{71494700-0CF3-4883-8E07-4056D3F0239E}" srcOrd="1" destOrd="0" parTransId="{C30BDBA4-1A98-4323-A006-6D783E502E9E}" sibTransId="{AD01F4B4-F318-4300-BFC3-E009B05D6A2E}"/>
    <dgm:cxn modelId="{A1C6A46D-DB8C-4B03-AFC4-89C1A77D07CE}" srcId="{71494700-0CF3-4883-8E07-4056D3F0239E}" destId="{90BB37CC-9761-4EEA-9B3C-66828CE7D226}" srcOrd="1" destOrd="0" parTransId="{1D544019-9F9B-4078-B796-BFB8F6603470}" sibTransId="{1E86625B-CCE2-4617-9F21-28AD4F4ACDA4}"/>
    <dgm:cxn modelId="{6E7E9D59-9D09-47A4-A8E4-32A034F6FBF4}" srcId="{83BBA51E-01EA-4FA2-9035-C57A220A779F}" destId="{49C20EA0-BAA5-4C79-85FC-78713E2B478C}" srcOrd="0" destOrd="0" parTransId="{134BDB6D-DE2A-4C97-97F9-1DE123F73A21}" sibTransId="{1BAE8F91-9947-4465-9724-03072BC8BA35}"/>
    <dgm:cxn modelId="{8FCDFE93-9870-4CC5-A2A1-1064AB01E164}" srcId="{71494700-0CF3-4883-8E07-4056D3F0239E}" destId="{3EC92DE9-17EC-49BB-8E2C-7BD9EB2600FC}" srcOrd="3" destOrd="0" parTransId="{DBD2D521-FF7E-4DDE-B7AB-EB471CA2A491}" sibTransId="{0123DFD8-667E-41AE-A918-AF21B71626E1}"/>
    <dgm:cxn modelId="{EB59A89D-02EF-42B3-9749-8F201E135CD8}" type="presOf" srcId="{96CCCF83-18B3-4F46-B49E-F5E93D13F25A}" destId="{05F5B4A7-06CF-4CE7-93D4-4C5C4AC74B79}" srcOrd="0" destOrd="2" presId="urn:microsoft.com/office/officeart/2005/8/layout/vList2"/>
    <dgm:cxn modelId="{41A15EA7-30DD-4476-9CD2-3E23199C8811}" type="presOf" srcId="{49C20EA0-BAA5-4C79-85FC-78713E2B478C}" destId="{FE109691-0E5E-4A40-A86F-6710E64BA551}" srcOrd="0" destOrd="0" presId="urn:microsoft.com/office/officeart/2005/8/layout/vList2"/>
    <dgm:cxn modelId="{92FAF7B7-D4C3-4422-9531-4AF65F2896BB}" type="presOf" srcId="{83BBA51E-01EA-4FA2-9035-C57A220A779F}" destId="{161DD384-2BBD-46BA-99CA-7E8F6EE2D6C3}" srcOrd="0" destOrd="0" presId="urn:microsoft.com/office/officeart/2005/8/layout/vList2"/>
    <dgm:cxn modelId="{CDA30BC7-3733-43AD-B405-C8749A5D92D6}" type="presOf" srcId="{90BB37CC-9761-4EEA-9B3C-66828CE7D226}" destId="{05F5B4A7-06CF-4CE7-93D4-4C5C4AC74B79}" srcOrd="0" destOrd="1" presId="urn:microsoft.com/office/officeart/2005/8/layout/vList2"/>
    <dgm:cxn modelId="{490F9FD5-2BB8-44FF-851D-230AFA1B6133}" type="presOf" srcId="{96754536-2443-44F8-B735-FAF65D9A6F43}" destId="{88FBFF11-D853-4FB3-980A-740163221068}" srcOrd="0" destOrd="0" presId="urn:microsoft.com/office/officeart/2005/8/layout/vList2"/>
    <dgm:cxn modelId="{AA5330F3-9733-47DD-BB82-DFED4A60033A}" srcId="{71494700-0CF3-4883-8E07-4056D3F0239E}" destId="{553B469A-DB39-4719-B668-CF113C5800B6}" srcOrd="0" destOrd="0" parTransId="{310B6F39-12DE-49DD-8FA4-970B01B5D0F3}" sibTransId="{CF145B88-5353-4D1E-BA15-DA6EB23A4958}"/>
    <dgm:cxn modelId="{D6D5DBF8-023B-47FF-8F43-FAB626FEE6CE}" srcId="{96754536-2443-44F8-B735-FAF65D9A6F43}" destId="{83BBA51E-01EA-4FA2-9035-C57A220A779F}" srcOrd="0" destOrd="0" parTransId="{52984A9F-2B61-4E4C-89A3-2630889C1F91}" sibTransId="{2DE124EC-CD23-4850-A678-6697281D505E}"/>
    <dgm:cxn modelId="{06A2FFFC-6D87-4997-8907-934BB454743F}" type="presParOf" srcId="{88FBFF11-D853-4FB3-980A-740163221068}" destId="{161DD384-2BBD-46BA-99CA-7E8F6EE2D6C3}" srcOrd="0" destOrd="0" presId="urn:microsoft.com/office/officeart/2005/8/layout/vList2"/>
    <dgm:cxn modelId="{13572969-054E-4A8D-BD9E-A53A38F77F4B}" type="presParOf" srcId="{88FBFF11-D853-4FB3-980A-740163221068}" destId="{FE109691-0E5E-4A40-A86F-6710E64BA551}" srcOrd="1" destOrd="0" presId="urn:microsoft.com/office/officeart/2005/8/layout/vList2"/>
    <dgm:cxn modelId="{F5E26CFF-19EE-4E9E-AF50-674C66B7DE12}" type="presParOf" srcId="{88FBFF11-D853-4FB3-980A-740163221068}" destId="{B511DBBB-3002-48CC-BB15-E21E4A2C75EE}" srcOrd="2" destOrd="0" presId="urn:microsoft.com/office/officeart/2005/8/layout/vList2"/>
    <dgm:cxn modelId="{54378CB0-5AE1-40CE-B263-262ADAA1E48C}" type="presParOf" srcId="{88FBFF11-D853-4FB3-980A-740163221068}" destId="{05F5B4A7-06CF-4CE7-93D4-4C5C4AC74B7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5D7EEC-FBB8-4EC5-929B-17A7777538E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3EC1739-C15C-435D-8BAF-31EE30B8FD56}">
      <dgm:prSet/>
      <dgm:spPr/>
      <dgm:t>
        <a:bodyPr/>
        <a:lstStyle/>
        <a:p>
          <a:r>
            <a:rPr lang="en-US" b="0" i="0"/>
            <a:t>“1300 datasets from various R packages packed as DataFrames through compressed pickle files”</a:t>
          </a:r>
          <a:endParaRPr lang="en-US"/>
        </a:p>
      </dgm:t>
    </dgm:pt>
    <dgm:pt modelId="{7D439D87-C4FE-4722-900E-0EAEE773AD14}" type="parTrans" cxnId="{797DED48-8A41-42FE-97BF-088BAD7B2DC9}">
      <dgm:prSet/>
      <dgm:spPr/>
      <dgm:t>
        <a:bodyPr/>
        <a:lstStyle/>
        <a:p>
          <a:endParaRPr lang="en-US"/>
        </a:p>
      </dgm:t>
    </dgm:pt>
    <dgm:pt modelId="{B07BBDDA-27B3-47D9-8F15-2EA2F0BAE300}" type="sibTrans" cxnId="{797DED48-8A41-42FE-97BF-088BAD7B2DC9}">
      <dgm:prSet/>
      <dgm:spPr/>
      <dgm:t>
        <a:bodyPr/>
        <a:lstStyle/>
        <a:p>
          <a:endParaRPr lang="en-US"/>
        </a:p>
      </dgm:t>
    </dgm:pt>
    <dgm:pt modelId="{25F00DCA-4B19-4DEF-9159-406107D81BCE}">
      <dgm:prSet/>
      <dgm:spPr/>
      <dgm:t>
        <a:bodyPr/>
        <a:lstStyle/>
        <a:p>
          <a:r>
            <a:rPr lang="nb-NO">
              <a:hlinkClick xmlns:r="http://schemas.openxmlformats.org/officeDocument/2006/relationships" r:id="rId1"/>
            </a:rPr>
            <a:t>https://github.com/holgern/pyRdatasets</a:t>
          </a:r>
          <a:endParaRPr lang="en-US"/>
        </a:p>
      </dgm:t>
    </dgm:pt>
    <dgm:pt modelId="{8D594602-089F-43F5-8825-5F64F56716BC}" type="parTrans" cxnId="{16B1597A-8515-4E24-A1AD-E648403738A6}">
      <dgm:prSet/>
      <dgm:spPr/>
      <dgm:t>
        <a:bodyPr/>
        <a:lstStyle/>
        <a:p>
          <a:endParaRPr lang="en-US"/>
        </a:p>
      </dgm:t>
    </dgm:pt>
    <dgm:pt modelId="{13BF57B8-619C-492A-8A81-0AA0CFBE896C}" type="sibTrans" cxnId="{16B1597A-8515-4E24-A1AD-E648403738A6}">
      <dgm:prSet/>
      <dgm:spPr/>
      <dgm:t>
        <a:bodyPr/>
        <a:lstStyle/>
        <a:p>
          <a:endParaRPr lang="en-US"/>
        </a:p>
      </dgm:t>
    </dgm:pt>
    <dgm:pt modelId="{5B3FF869-BEBF-4207-8517-02BC7479F40B}">
      <dgm:prSet/>
      <dgm:spPr/>
      <dgm:t>
        <a:bodyPr/>
        <a:lstStyle/>
        <a:p>
          <a:r>
            <a:rPr lang="en-US"/>
            <a:t>A lot of stuff to work with here!</a:t>
          </a:r>
        </a:p>
      </dgm:t>
    </dgm:pt>
    <dgm:pt modelId="{B8F1A8F9-AF61-48AC-A2FF-382B4AD3E732}" type="parTrans" cxnId="{6472A4A4-A598-417A-96C9-A2A36EF52CDD}">
      <dgm:prSet/>
      <dgm:spPr/>
      <dgm:t>
        <a:bodyPr/>
        <a:lstStyle/>
        <a:p>
          <a:endParaRPr lang="en-US"/>
        </a:p>
      </dgm:t>
    </dgm:pt>
    <dgm:pt modelId="{BAFCF322-3994-4ED0-AC19-ED232E854A3F}" type="sibTrans" cxnId="{6472A4A4-A598-417A-96C9-A2A36EF52CDD}">
      <dgm:prSet/>
      <dgm:spPr/>
      <dgm:t>
        <a:bodyPr/>
        <a:lstStyle/>
        <a:p>
          <a:endParaRPr lang="en-US"/>
        </a:p>
      </dgm:t>
    </dgm:pt>
    <dgm:pt modelId="{0D47A19C-EAB4-4F81-933E-985ABE381216}" type="pres">
      <dgm:prSet presAssocID="{BC5D7EEC-FBB8-4EC5-929B-17A7777538E2}" presName="vert0" presStyleCnt="0">
        <dgm:presLayoutVars>
          <dgm:dir/>
          <dgm:animOne val="branch"/>
          <dgm:animLvl val="lvl"/>
        </dgm:presLayoutVars>
      </dgm:prSet>
      <dgm:spPr/>
    </dgm:pt>
    <dgm:pt modelId="{EFA2B57E-BB31-4064-80F6-07FEA1D606DB}" type="pres">
      <dgm:prSet presAssocID="{C3EC1739-C15C-435D-8BAF-31EE30B8FD56}" presName="thickLine" presStyleLbl="alignNode1" presStyleIdx="0" presStyleCnt="3"/>
      <dgm:spPr/>
    </dgm:pt>
    <dgm:pt modelId="{06D897BB-A3CD-4B4C-B9D7-D844AFB9FFEE}" type="pres">
      <dgm:prSet presAssocID="{C3EC1739-C15C-435D-8BAF-31EE30B8FD56}" presName="horz1" presStyleCnt="0"/>
      <dgm:spPr/>
    </dgm:pt>
    <dgm:pt modelId="{A93DD41C-05D8-43DF-9D09-B9ED19B25E48}" type="pres">
      <dgm:prSet presAssocID="{C3EC1739-C15C-435D-8BAF-31EE30B8FD56}" presName="tx1" presStyleLbl="revTx" presStyleIdx="0" presStyleCnt="3"/>
      <dgm:spPr/>
    </dgm:pt>
    <dgm:pt modelId="{32E546C4-D4D9-4BD8-A01A-9D46F22D817B}" type="pres">
      <dgm:prSet presAssocID="{C3EC1739-C15C-435D-8BAF-31EE30B8FD56}" presName="vert1" presStyleCnt="0"/>
      <dgm:spPr/>
    </dgm:pt>
    <dgm:pt modelId="{79254871-E5B7-492B-A939-516EE3F08E1E}" type="pres">
      <dgm:prSet presAssocID="{25F00DCA-4B19-4DEF-9159-406107D81BCE}" presName="thickLine" presStyleLbl="alignNode1" presStyleIdx="1" presStyleCnt="3"/>
      <dgm:spPr/>
    </dgm:pt>
    <dgm:pt modelId="{EC8BB878-82CB-4B2D-994A-1D479FB2EC56}" type="pres">
      <dgm:prSet presAssocID="{25F00DCA-4B19-4DEF-9159-406107D81BCE}" presName="horz1" presStyleCnt="0"/>
      <dgm:spPr/>
    </dgm:pt>
    <dgm:pt modelId="{EE678496-DCDE-42AB-9C2B-F371BEFD0E84}" type="pres">
      <dgm:prSet presAssocID="{25F00DCA-4B19-4DEF-9159-406107D81BCE}" presName="tx1" presStyleLbl="revTx" presStyleIdx="1" presStyleCnt="3"/>
      <dgm:spPr/>
    </dgm:pt>
    <dgm:pt modelId="{58122014-221E-4100-AF2A-E308DD390F83}" type="pres">
      <dgm:prSet presAssocID="{25F00DCA-4B19-4DEF-9159-406107D81BCE}" presName="vert1" presStyleCnt="0"/>
      <dgm:spPr/>
    </dgm:pt>
    <dgm:pt modelId="{DE50EE1F-0008-4A2F-9BD1-914F69AC0FD1}" type="pres">
      <dgm:prSet presAssocID="{5B3FF869-BEBF-4207-8517-02BC7479F40B}" presName="thickLine" presStyleLbl="alignNode1" presStyleIdx="2" presStyleCnt="3"/>
      <dgm:spPr/>
    </dgm:pt>
    <dgm:pt modelId="{04178287-399A-4592-AD9E-E8A920597D65}" type="pres">
      <dgm:prSet presAssocID="{5B3FF869-BEBF-4207-8517-02BC7479F40B}" presName="horz1" presStyleCnt="0"/>
      <dgm:spPr/>
    </dgm:pt>
    <dgm:pt modelId="{058B260B-3DB5-4EE1-8AFB-62DA38B946B1}" type="pres">
      <dgm:prSet presAssocID="{5B3FF869-BEBF-4207-8517-02BC7479F40B}" presName="tx1" presStyleLbl="revTx" presStyleIdx="2" presStyleCnt="3"/>
      <dgm:spPr/>
    </dgm:pt>
    <dgm:pt modelId="{49FD0D0D-AFAA-4BB6-A1F8-B8A0336A020F}" type="pres">
      <dgm:prSet presAssocID="{5B3FF869-BEBF-4207-8517-02BC7479F40B}" presName="vert1" presStyleCnt="0"/>
      <dgm:spPr/>
    </dgm:pt>
  </dgm:ptLst>
  <dgm:cxnLst>
    <dgm:cxn modelId="{797DED48-8A41-42FE-97BF-088BAD7B2DC9}" srcId="{BC5D7EEC-FBB8-4EC5-929B-17A7777538E2}" destId="{C3EC1739-C15C-435D-8BAF-31EE30B8FD56}" srcOrd="0" destOrd="0" parTransId="{7D439D87-C4FE-4722-900E-0EAEE773AD14}" sibTransId="{B07BBDDA-27B3-47D9-8F15-2EA2F0BAE300}"/>
    <dgm:cxn modelId="{C2873955-A393-43A5-8E55-4D258D17095A}" type="presOf" srcId="{C3EC1739-C15C-435D-8BAF-31EE30B8FD56}" destId="{A93DD41C-05D8-43DF-9D09-B9ED19B25E48}" srcOrd="0" destOrd="0" presId="urn:microsoft.com/office/officeart/2008/layout/LinedList"/>
    <dgm:cxn modelId="{643AE858-2525-48F5-92B6-2BBFB20C6638}" type="presOf" srcId="{BC5D7EEC-FBB8-4EC5-929B-17A7777538E2}" destId="{0D47A19C-EAB4-4F81-933E-985ABE381216}" srcOrd="0" destOrd="0" presId="urn:microsoft.com/office/officeart/2008/layout/LinedList"/>
    <dgm:cxn modelId="{16B1597A-8515-4E24-A1AD-E648403738A6}" srcId="{BC5D7EEC-FBB8-4EC5-929B-17A7777538E2}" destId="{25F00DCA-4B19-4DEF-9159-406107D81BCE}" srcOrd="1" destOrd="0" parTransId="{8D594602-089F-43F5-8825-5F64F56716BC}" sibTransId="{13BF57B8-619C-492A-8A81-0AA0CFBE896C}"/>
    <dgm:cxn modelId="{6472A4A4-A598-417A-96C9-A2A36EF52CDD}" srcId="{BC5D7EEC-FBB8-4EC5-929B-17A7777538E2}" destId="{5B3FF869-BEBF-4207-8517-02BC7479F40B}" srcOrd="2" destOrd="0" parTransId="{B8F1A8F9-AF61-48AC-A2FF-382B4AD3E732}" sibTransId="{BAFCF322-3994-4ED0-AC19-ED232E854A3F}"/>
    <dgm:cxn modelId="{5A3759DD-CD3A-4E2B-A2B7-55A7E1632D67}" type="presOf" srcId="{5B3FF869-BEBF-4207-8517-02BC7479F40B}" destId="{058B260B-3DB5-4EE1-8AFB-62DA38B946B1}" srcOrd="0" destOrd="0" presId="urn:microsoft.com/office/officeart/2008/layout/LinedList"/>
    <dgm:cxn modelId="{3869D4F9-D1F6-4EB5-B1EC-CC5F97E61D77}" type="presOf" srcId="{25F00DCA-4B19-4DEF-9159-406107D81BCE}" destId="{EE678496-DCDE-42AB-9C2B-F371BEFD0E84}" srcOrd="0" destOrd="0" presId="urn:microsoft.com/office/officeart/2008/layout/LinedList"/>
    <dgm:cxn modelId="{AC204ED0-A5FD-4008-91F8-E4873CEA5C62}" type="presParOf" srcId="{0D47A19C-EAB4-4F81-933E-985ABE381216}" destId="{EFA2B57E-BB31-4064-80F6-07FEA1D606DB}" srcOrd="0" destOrd="0" presId="urn:microsoft.com/office/officeart/2008/layout/LinedList"/>
    <dgm:cxn modelId="{497319E4-781D-4608-8710-9F7541AEEFEB}" type="presParOf" srcId="{0D47A19C-EAB4-4F81-933E-985ABE381216}" destId="{06D897BB-A3CD-4B4C-B9D7-D844AFB9FFEE}" srcOrd="1" destOrd="0" presId="urn:microsoft.com/office/officeart/2008/layout/LinedList"/>
    <dgm:cxn modelId="{71ED23C1-7887-42A9-81F8-8A31F6A27E57}" type="presParOf" srcId="{06D897BB-A3CD-4B4C-B9D7-D844AFB9FFEE}" destId="{A93DD41C-05D8-43DF-9D09-B9ED19B25E48}" srcOrd="0" destOrd="0" presId="urn:microsoft.com/office/officeart/2008/layout/LinedList"/>
    <dgm:cxn modelId="{5F36571E-30CE-440A-9B4F-895C985444EF}" type="presParOf" srcId="{06D897BB-A3CD-4B4C-B9D7-D844AFB9FFEE}" destId="{32E546C4-D4D9-4BD8-A01A-9D46F22D817B}" srcOrd="1" destOrd="0" presId="urn:microsoft.com/office/officeart/2008/layout/LinedList"/>
    <dgm:cxn modelId="{36D3481B-CDBD-4CF9-820D-BE1A8897646E}" type="presParOf" srcId="{0D47A19C-EAB4-4F81-933E-985ABE381216}" destId="{79254871-E5B7-492B-A939-516EE3F08E1E}" srcOrd="2" destOrd="0" presId="urn:microsoft.com/office/officeart/2008/layout/LinedList"/>
    <dgm:cxn modelId="{B8EC7758-CEA8-4730-A64A-91A144BDCF08}" type="presParOf" srcId="{0D47A19C-EAB4-4F81-933E-985ABE381216}" destId="{EC8BB878-82CB-4B2D-994A-1D479FB2EC56}" srcOrd="3" destOrd="0" presId="urn:microsoft.com/office/officeart/2008/layout/LinedList"/>
    <dgm:cxn modelId="{C5B89A27-F56A-467B-A026-D7A2F59CEBE1}" type="presParOf" srcId="{EC8BB878-82CB-4B2D-994A-1D479FB2EC56}" destId="{EE678496-DCDE-42AB-9C2B-F371BEFD0E84}" srcOrd="0" destOrd="0" presId="urn:microsoft.com/office/officeart/2008/layout/LinedList"/>
    <dgm:cxn modelId="{C1AE9350-020D-4664-9B78-D00F5EE87CE6}" type="presParOf" srcId="{EC8BB878-82CB-4B2D-994A-1D479FB2EC56}" destId="{58122014-221E-4100-AF2A-E308DD390F83}" srcOrd="1" destOrd="0" presId="urn:microsoft.com/office/officeart/2008/layout/LinedList"/>
    <dgm:cxn modelId="{D2B707DA-8F34-470E-B1F9-61985FDA26A5}" type="presParOf" srcId="{0D47A19C-EAB4-4F81-933E-985ABE381216}" destId="{DE50EE1F-0008-4A2F-9BD1-914F69AC0FD1}" srcOrd="4" destOrd="0" presId="urn:microsoft.com/office/officeart/2008/layout/LinedList"/>
    <dgm:cxn modelId="{F137FED6-8FFE-42D5-A3E5-CCA6E85C8F01}" type="presParOf" srcId="{0D47A19C-EAB4-4F81-933E-985ABE381216}" destId="{04178287-399A-4592-AD9E-E8A920597D65}" srcOrd="5" destOrd="0" presId="urn:microsoft.com/office/officeart/2008/layout/LinedList"/>
    <dgm:cxn modelId="{C72D5E39-EF08-486F-9088-02FE7269B653}" type="presParOf" srcId="{04178287-399A-4592-AD9E-E8A920597D65}" destId="{058B260B-3DB5-4EE1-8AFB-62DA38B946B1}" srcOrd="0" destOrd="0" presId="urn:microsoft.com/office/officeart/2008/layout/LinedList"/>
    <dgm:cxn modelId="{77E0494F-1C4A-4930-AA16-B42F70B368C1}" type="presParOf" srcId="{04178287-399A-4592-AD9E-E8A920597D65}" destId="{49FD0D0D-AFAA-4BB6-A1F8-B8A0336A02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0DD8F-66AF-4F98-BA3F-524B563E5BE2}">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EA0AD-483D-418C-BBE0-2A082ED69EE4}">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err="1"/>
            <a:t>Easy</a:t>
          </a:r>
          <a:r>
            <a:rPr lang="nb-NO" sz="4200" kern="1200" dirty="0"/>
            <a:t> mathematics</a:t>
          </a:r>
          <a:endParaRPr lang="en-US" sz="4200" kern="1200" dirty="0"/>
        </a:p>
      </dsp:txBody>
      <dsp:txXfrm>
        <a:off x="0" y="2703"/>
        <a:ext cx="6900512" cy="921789"/>
      </dsp:txXfrm>
    </dsp:sp>
    <dsp:sp modelId="{F9CD94C7-4914-4E07-82A8-6D3B50F56581}">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CD221-755F-400A-B20E-752E41C855FC}">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err="1"/>
            <a:t>Computationally</a:t>
          </a:r>
          <a:r>
            <a:rPr lang="nb-NO" sz="4200" kern="1200" dirty="0"/>
            <a:t> simple</a:t>
          </a:r>
          <a:endParaRPr lang="en-US" sz="4200" kern="1200" dirty="0"/>
        </a:p>
      </dsp:txBody>
      <dsp:txXfrm>
        <a:off x="0" y="924492"/>
        <a:ext cx="6900512" cy="921789"/>
      </dsp:txXfrm>
    </dsp:sp>
    <dsp:sp modelId="{4F294ECC-C7F5-463C-8161-9E43931C7BF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E836A-9400-4A5D-B698-B10348427E53}">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err="1"/>
            <a:t>Some</a:t>
          </a:r>
          <a:r>
            <a:rPr lang="nb-NO" sz="4200" kern="1200" dirty="0"/>
            <a:t> </a:t>
          </a:r>
          <a:r>
            <a:rPr lang="nb-NO" sz="4200" kern="1200" dirty="0" err="1"/>
            <a:t>theoretical</a:t>
          </a:r>
          <a:r>
            <a:rPr lang="nb-NO" sz="4200" kern="1200" dirty="0"/>
            <a:t> </a:t>
          </a:r>
          <a:r>
            <a:rPr lang="nb-NO" sz="4200" kern="1200" dirty="0" err="1"/>
            <a:t>justification</a:t>
          </a:r>
          <a:r>
            <a:rPr lang="nb-NO" sz="4200" kern="1200" dirty="0"/>
            <a:t> </a:t>
          </a:r>
          <a:endParaRPr lang="en-US" sz="4200" kern="1200" dirty="0"/>
        </a:p>
      </dsp:txBody>
      <dsp:txXfrm>
        <a:off x="0" y="1846281"/>
        <a:ext cx="6900512" cy="921789"/>
      </dsp:txXfrm>
    </dsp:sp>
    <dsp:sp modelId="{2B861727-280F-4911-9317-045514816F4B}">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981E7-BCC4-4965-A0BA-D6FEC7D9B651}">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err="1"/>
            <a:t>Easy</a:t>
          </a:r>
          <a:r>
            <a:rPr lang="nb-NO" sz="4200" kern="1200" dirty="0"/>
            <a:t> to </a:t>
          </a:r>
          <a:r>
            <a:rPr lang="nb-NO" sz="4200" kern="1200" dirty="0" err="1"/>
            <a:t>generalize</a:t>
          </a:r>
          <a:endParaRPr lang="en-US" sz="4200" kern="1200" dirty="0"/>
        </a:p>
      </dsp:txBody>
      <dsp:txXfrm>
        <a:off x="0" y="2768070"/>
        <a:ext cx="6900512" cy="921789"/>
      </dsp:txXfrm>
    </dsp:sp>
    <dsp:sp modelId="{D2628335-AD27-44FA-8078-E7B51C65F451}">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A09A4-671A-411C-9B7B-DBD6C64E7348}">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a:t>A </a:t>
          </a:r>
          <a:r>
            <a:rPr lang="nb-NO" sz="4200" kern="1200" dirty="0" err="1"/>
            <a:t>unique</a:t>
          </a:r>
          <a:r>
            <a:rPr lang="nb-NO" sz="4200" kern="1200" dirty="0"/>
            <a:t> </a:t>
          </a:r>
          <a:r>
            <a:rPr lang="nb-NO" sz="4200" kern="1200" dirty="0" err="1"/>
            <a:t>solution</a:t>
          </a:r>
          <a:endParaRPr lang="en-US" sz="4200" kern="1200" dirty="0"/>
        </a:p>
      </dsp:txBody>
      <dsp:txXfrm>
        <a:off x="0" y="3689859"/>
        <a:ext cx="6900512" cy="921789"/>
      </dsp:txXfrm>
    </dsp:sp>
    <dsp:sp modelId="{B93A227C-9D3B-44FA-A9B3-84A8F62C18E4}">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FB3CE-ABEA-4C17-B82A-00167E887D2F}">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b-NO" sz="4200" kern="1200" dirty="0"/>
            <a:t>Stable </a:t>
          </a:r>
          <a:r>
            <a:rPr lang="nb-NO" sz="4200" kern="1200" dirty="0" err="1"/>
            <a:t>solutions</a:t>
          </a:r>
          <a:endParaRPr lang="en-US" sz="4200" kern="1200" dirty="0"/>
        </a:p>
      </dsp:txBody>
      <dsp:txXfrm>
        <a:off x="0" y="4611648"/>
        <a:ext cx="6900512" cy="921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C43BA-4171-4662-B41C-AB77A9382AC6}">
      <dsp:nvSpPr>
        <dsp:cNvPr id="0" name=""/>
        <dsp:cNvSpPr/>
      </dsp:nvSpPr>
      <dsp:spPr>
        <a:xfrm>
          <a:off x="0" y="925715"/>
          <a:ext cx="6117335" cy="1709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45363-6EB4-485F-9AE7-0CD7CA008B52}">
      <dsp:nvSpPr>
        <dsp:cNvPr id="0" name=""/>
        <dsp:cNvSpPr/>
      </dsp:nvSpPr>
      <dsp:spPr>
        <a:xfrm>
          <a:off x="516976" y="1310243"/>
          <a:ext cx="939957" cy="939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B961AF-4C72-42FA-9610-D03001BCAE02}">
      <dsp:nvSpPr>
        <dsp:cNvPr id="0" name=""/>
        <dsp:cNvSpPr/>
      </dsp:nvSpPr>
      <dsp:spPr>
        <a:xfrm>
          <a:off x="1973910" y="925715"/>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nb-NO" sz="2400" kern="1200" dirty="0"/>
            <a:t>Depends </a:t>
          </a:r>
          <a:r>
            <a:rPr lang="nb-NO" sz="2400" kern="1200" dirty="0" err="1"/>
            <a:t>on</a:t>
          </a:r>
          <a:r>
            <a:rPr lang="nb-NO" sz="2400" kern="1200" dirty="0"/>
            <a:t> </a:t>
          </a:r>
          <a:r>
            <a:rPr lang="nb-NO" sz="2400" kern="1200" dirty="0" err="1"/>
            <a:t>how</a:t>
          </a:r>
          <a:r>
            <a:rPr lang="nb-NO" sz="2400" kern="1200" dirty="0"/>
            <a:t> </a:t>
          </a:r>
          <a:r>
            <a:rPr lang="nb-NO" sz="2400" kern="1200" dirty="0" err="1"/>
            <a:t>you</a:t>
          </a:r>
          <a:r>
            <a:rPr lang="nb-NO" sz="2400" kern="1200" dirty="0"/>
            <a:t> </a:t>
          </a:r>
          <a:r>
            <a:rPr lang="nb-NO" sz="2400" kern="1200" dirty="0" err="1"/>
            <a:t>quantify</a:t>
          </a:r>
          <a:r>
            <a:rPr lang="nb-NO" sz="2400" kern="1200" dirty="0"/>
            <a:t> </a:t>
          </a:r>
          <a:r>
            <a:rPr lang="nb-NO" sz="2400" kern="1200" dirty="0" err="1"/>
            <a:t>you</a:t>
          </a:r>
          <a:r>
            <a:rPr lang="nb-NO" sz="2400" kern="1200" dirty="0"/>
            <a:t> </a:t>
          </a:r>
          <a:r>
            <a:rPr lang="nb-NO" sz="2400" kern="1200" dirty="0" err="1"/>
            <a:t>error</a:t>
          </a:r>
          <a:r>
            <a:rPr lang="nb-NO" sz="2400" kern="1200" dirty="0"/>
            <a:t>. (</a:t>
          </a:r>
          <a:r>
            <a:rPr lang="nb-NO" sz="2400" kern="1200" dirty="0" err="1"/>
            <a:t>Absolute</a:t>
          </a:r>
          <a:r>
            <a:rPr lang="nb-NO" sz="2400" kern="1200" dirty="0"/>
            <a:t> </a:t>
          </a:r>
          <a:r>
            <a:rPr lang="nb-NO" sz="2400" kern="1200" dirty="0" err="1"/>
            <a:t>value</a:t>
          </a:r>
          <a:r>
            <a:rPr lang="nb-NO" sz="2400" kern="1200" dirty="0"/>
            <a:t> </a:t>
          </a:r>
          <a:r>
            <a:rPr lang="nb-NO" sz="2400" kern="1200" dirty="0" err="1"/>
            <a:t>clearly</a:t>
          </a:r>
          <a:r>
            <a:rPr lang="nb-NO" sz="2400" kern="1200" dirty="0"/>
            <a:t> most </a:t>
          </a:r>
          <a:r>
            <a:rPr lang="nb-NO" sz="2400" kern="1200" dirty="0" err="1"/>
            <a:t>reasonable</a:t>
          </a:r>
          <a:r>
            <a:rPr lang="nb-NO" sz="2400" kern="1200" dirty="0"/>
            <a:t>!)</a:t>
          </a:r>
          <a:endParaRPr lang="en-US" sz="2400" kern="1200" dirty="0"/>
        </a:p>
      </dsp:txBody>
      <dsp:txXfrm>
        <a:off x="1973910" y="925715"/>
        <a:ext cx="4143425" cy="1709013"/>
      </dsp:txXfrm>
    </dsp:sp>
    <dsp:sp modelId="{E410A1D2-8760-4EAC-B525-E09AC2CA9420}">
      <dsp:nvSpPr>
        <dsp:cNvPr id="0" name=""/>
        <dsp:cNvSpPr/>
      </dsp:nvSpPr>
      <dsp:spPr>
        <a:xfrm>
          <a:off x="0" y="3061982"/>
          <a:ext cx="6117335" cy="1709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819FC-C989-4F6E-9BA8-A683064EA45D}">
      <dsp:nvSpPr>
        <dsp:cNvPr id="0" name=""/>
        <dsp:cNvSpPr/>
      </dsp:nvSpPr>
      <dsp:spPr>
        <a:xfrm>
          <a:off x="516976" y="3446510"/>
          <a:ext cx="939957" cy="939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7D79F-1D9D-4973-83F8-30D3D542F331}">
      <dsp:nvSpPr>
        <dsp:cNvPr id="0" name=""/>
        <dsp:cNvSpPr/>
      </dsp:nvSpPr>
      <dsp:spPr>
        <a:xfrm>
          <a:off x="1973910" y="3061982"/>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nb-NO" sz="2400" kern="1200" dirty="0"/>
            <a:t>… </a:t>
          </a:r>
          <a:r>
            <a:rPr lang="nb-NO" sz="2400" kern="1200" dirty="0" err="1"/>
            <a:t>but</a:t>
          </a:r>
          <a:r>
            <a:rPr lang="nb-NO" sz="2400" kern="1200" dirty="0"/>
            <a:t> </a:t>
          </a:r>
          <a:r>
            <a:rPr lang="nb-NO" sz="2400" kern="1200" dirty="0" err="1"/>
            <a:t>also</a:t>
          </a:r>
          <a:r>
            <a:rPr lang="nb-NO" sz="2400" kern="1200" dirty="0"/>
            <a:t> </a:t>
          </a:r>
          <a:r>
            <a:rPr lang="nb-NO" sz="2400" kern="1200" dirty="0" err="1"/>
            <a:t>what</a:t>
          </a:r>
          <a:r>
            <a:rPr lang="nb-NO" sz="2400" kern="1200" dirty="0"/>
            <a:t> </a:t>
          </a:r>
          <a:r>
            <a:rPr lang="nb-NO" sz="2400" kern="1200" dirty="0" err="1"/>
            <a:t>other</a:t>
          </a:r>
          <a:r>
            <a:rPr lang="nb-NO" sz="2400" kern="1200" dirty="0"/>
            <a:t> </a:t>
          </a:r>
          <a:r>
            <a:rPr lang="nb-NO" sz="2400" kern="1200" dirty="0" err="1"/>
            <a:t>properties</a:t>
          </a:r>
          <a:r>
            <a:rPr lang="nb-NO" sz="2400" kern="1200" dirty="0"/>
            <a:t> </a:t>
          </a:r>
          <a:r>
            <a:rPr lang="nb-NO" sz="2400" kern="1200" dirty="0" err="1"/>
            <a:t>you</a:t>
          </a:r>
          <a:r>
            <a:rPr lang="nb-NO" sz="2400" kern="1200" dirty="0"/>
            <a:t> </a:t>
          </a:r>
          <a:r>
            <a:rPr lang="nb-NO" sz="2400" kern="1200" dirty="0" err="1"/>
            <a:t>need</a:t>
          </a:r>
          <a:r>
            <a:rPr lang="nb-NO" sz="2400" kern="1200" dirty="0"/>
            <a:t>.</a:t>
          </a:r>
          <a:endParaRPr lang="en-US" sz="2400" kern="1200" dirty="0"/>
        </a:p>
      </dsp:txBody>
      <dsp:txXfrm>
        <a:off x="1973910" y="3061982"/>
        <a:ext cx="4143425" cy="1709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DD384-2BBD-46BA-99CA-7E8F6EE2D6C3}">
      <dsp:nvSpPr>
        <dsp:cNvPr id="0" name=""/>
        <dsp:cNvSpPr/>
      </dsp:nvSpPr>
      <dsp:spPr>
        <a:xfrm>
          <a:off x="0" y="29657"/>
          <a:ext cx="6521417"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nb-NO" sz="4100" kern="1200" dirty="0"/>
            <a:t>Problem: </a:t>
          </a:r>
          <a14:m xmlns:a14="http://schemas.microsoft.com/office/drawing/2010/main">
            <m:oMath xmlns:m="http://schemas.openxmlformats.org/officeDocument/2006/math">
              <m:r>
                <a:rPr lang="nb-NO" sz="4100" b="0" i="1" kern="1200" smtClean="0">
                  <a:latin typeface="Cambria Math" panose="02040503050406030204" pitchFamily="18" charset="0"/>
                </a:rPr>
                <m:t>∑</m:t>
              </m:r>
              <m:r>
                <a:rPr lang="nb-NO" sz="4100" b="0" i="1" kern="1200" smtClean="0">
                  <a:latin typeface="Cambria Math" panose="02040503050406030204" pitchFamily="18" charset="0"/>
                </a:rPr>
                <m:t>𝑑</m:t>
              </m:r>
              <m:r>
                <a:rPr lang="nb-NO" sz="4100" b="0" i="1" kern="1200" smtClean="0">
                  <a:latin typeface="Cambria Math" panose="02040503050406030204" pitchFamily="18" charset="0"/>
                </a:rPr>
                <m:t>(</m:t>
              </m:r>
              <m:sSub>
                <m:sSubPr>
                  <m:ctrlPr>
                    <a:rPr lang="nb-NO" sz="4100" b="0" i="1" kern="1200" smtClean="0">
                      <a:latin typeface="Cambria Math" panose="02040503050406030204" pitchFamily="18" charset="0"/>
                    </a:rPr>
                  </m:ctrlPr>
                </m:sSubPr>
                <m:e>
                  <m:r>
                    <a:rPr lang="nb-NO" sz="4100" b="0" i="1" kern="1200" smtClean="0">
                      <a:latin typeface="Cambria Math" panose="02040503050406030204" pitchFamily="18" charset="0"/>
                    </a:rPr>
                    <m:t>𝑦</m:t>
                  </m:r>
                </m:e>
                <m:sub>
                  <m:r>
                    <a:rPr lang="nb-NO" sz="4100" b="0" i="1" kern="1200" smtClean="0">
                      <a:latin typeface="Cambria Math" panose="02040503050406030204" pitchFamily="18" charset="0"/>
                    </a:rPr>
                    <m:t>𝑖</m:t>
                  </m:r>
                </m:sub>
              </m:sSub>
              <m:r>
                <a:rPr lang="nb-NO" sz="4100" b="0" i="1" kern="1200" smtClean="0">
                  <a:latin typeface="Cambria Math" panose="02040503050406030204" pitchFamily="18" charset="0"/>
                </a:rPr>
                <m:t>,</m:t>
              </m:r>
              <m:r>
                <a:rPr lang="nb-NO" sz="4100" b="0" i="1" kern="1200" smtClean="0">
                  <a:latin typeface="Cambria Math" panose="02040503050406030204" pitchFamily="18" charset="0"/>
                </a:rPr>
                <m:t>𝑎</m:t>
              </m:r>
              <m:r>
                <a:rPr lang="nb-NO" sz="4100" b="0" i="1" kern="1200" smtClean="0">
                  <a:latin typeface="Cambria Math" panose="02040503050406030204" pitchFamily="18" charset="0"/>
                </a:rPr>
                <m:t>+</m:t>
              </m:r>
              <m:r>
                <a:rPr lang="nb-NO" sz="4100" b="0" i="1" kern="1200" smtClean="0">
                  <a:latin typeface="Cambria Math" panose="02040503050406030204" pitchFamily="18" charset="0"/>
                </a:rPr>
                <m:t>𝑏</m:t>
              </m:r>
              <m:sSub>
                <m:sSubPr>
                  <m:ctrlPr>
                    <a:rPr lang="nb-NO" sz="4100" b="0" i="1" kern="1200" smtClean="0">
                      <a:latin typeface="Cambria Math" panose="02040503050406030204" pitchFamily="18" charset="0"/>
                    </a:rPr>
                  </m:ctrlPr>
                </m:sSubPr>
                <m:e>
                  <m:r>
                    <a:rPr lang="nb-NO" sz="4100" b="0" i="1" kern="1200" smtClean="0">
                      <a:latin typeface="Cambria Math" panose="02040503050406030204" pitchFamily="18" charset="0"/>
                    </a:rPr>
                    <m:t>𝑥</m:t>
                  </m:r>
                </m:e>
                <m:sub>
                  <m:r>
                    <a:rPr lang="nb-NO" sz="4100" b="0" i="1" kern="1200" smtClean="0">
                      <a:latin typeface="Cambria Math" panose="02040503050406030204" pitchFamily="18" charset="0"/>
                    </a:rPr>
                    <m:t>𝑖</m:t>
                  </m:r>
                </m:sub>
              </m:sSub>
              <m:r>
                <a:rPr lang="nb-NO" sz="4100" b="0" i="1" kern="1200" smtClean="0">
                  <a:latin typeface="Cambria Math" panose="02040503050406030204" pitchFamily="18" charset="0"/>
                </a:rPr>
                <m:t>)</m:t>
              </m:r>
            </m:oMath>
          </a14:m>
          <a:r>
            <a:rPr lang="nb-NO" sz="4100" kern="1200" dirty="0"/>
            <a:t> </a:t>
          </a:r>
        </a:p>
      </dsp:txBody>
      <dsp:txXfrm>
        <a:off x="48005" y="77662"/>
        <a:ext cx="6425407" cy="887374"/>
      </dsp:txXfrm>
    </dsp:sp>
    <dsp:sp modelId="{FE109691-0E5E-4A40-A86F-6710E64BA551}">
      <dsp:nvSpPr>
        <dsp:cNvPr id="0" name=""/>
        <dsp:cNvSpPr/>
      </dsp:nvSpPr>
      <dsp:spPr>
        <a:xfrm>
          <a:off x="0" y="1013042"/>
          <a:ext cx="6521417" cy="9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055" tIns="52070" rIns="291592" bIns="52070" numCol="1" spcCol="1270" anchor="t" anchorCtr="0">
          <a:noAutofit/>
        </a:bodyPr>
        <a:lstStyle/>
        <a:p>
          <a:pPr marL="285750" lvl="1" indent="-285750" algn="l" defTabSz="1422400">
            <a:lnSpc>
              <a:spcPct val="90000"/>
            </a:lnSpc>
            <a:spcBef>
              <a:spcPct val="0"/>
            </a:spcBef>
            <a:spcAft>
              <a:spcPct val="20000"/>
            </a:spcAft>
            <a:buChar char="•"/>
          </a:pPr>
          <a14:m xmlns:a14="http://schemas.microsoft.com/office/drawing/2010/main">
            <m:oMath xmlns:m="http://schemas.openxmlformats.org/officeDocument/2006/math">
              <m:r>
                <a:rPr lang="nb-NO" sz="3200" i="1" kern="1200" dirty="0" smtClean="0">
                  <a:latin typeface="Cambria Math" panose="02040503050406030204" pitchFamily="18" charset="0"/>
                </a:rPr>
                <m:t>𝑑</m:t>
              </m:r>
            </m:oMath>
          </a14:m>
          <a:r>
            <a:rPr lang="nb-NO" sz="3200" kern="1200" dirty="0"/>
            <a:t> is a </a:t>
          </a:r>
          <a:r>
            <a:rPr lang="nb-NO" sz="3200" kern="1200" dirty="0" err="1"/>
            <a:t>distance</a:t>
          </a:r>
          <a:r>
            <a:rPr lang="nb-NO" sz="3200" kern="1200" dirty="0"/>
            <a:t> </a:t>
          </a:r>
          <a:r>
            <a:rPr lang="nb-NO" sz="3200" kern="1200" dirty="0" err="1"/>
            <a:t>measure</a:t>
          </a:r>
          <a:r>
            <a:rPr lang="nb-NO" sz="3200" kern="1200" dirty="0"/>
            <a:t>, </a:t>
          </a:r>
          <a:r>
            <a:rPr lang="nb-NO" sz="3200" kern="1200" dirty="0" err="1"/>
            <a:t>cost</a:t>
          </a:r>
          <a:r>
            <a:rPr lang="nb-NO" sz="3200" kern="1200" dirty="0"/>
            <a:t> </a:t>
          </a:r>
          <a:r>
            <a:rPr lang="nb-NO" sz="3200" kern="1200" dirty="0" err="1"/>
            <a:t>function</a:t>
          </a:r>
          <a:r>
            <a:rPr lang="nb-NO" sz="3200" kern="1200" dirty="0"/>
            <a:t>, loss </a:t>
          </a:r>
          <a:r>
            <a:rPr lang="nb-NO" sz="3200" kern="1200" dirty="0" err="1"/>
            <a:t>function</a:t>
          </a:r>
          <a:r>
            <a:rPr lang="nb-NO" sz="3200" kern="1200" dirty="0"/>
            <a:t>.</a:t>
          </a:r>
          <a:endParaRPr lang="en-US" sz="3200" kern="1200" dirty="0"/>
        </a:p>
      </dsp:txBody>
      <dsp:txXfrm>
        <a:off x="0" y="1013042"/>
        <a:ext cx="6521417" cy="997222"/>
      </dsp:txXfrm>
    </dsp:sp>
    <dsp:sp modelId="{B511DBBB-3002-48CC-BB15-E21E4A2C75EE}">
      <dsp:nvSpPr>
        <dsp:cNvPr id="0" name=""/>
        <dsp:cNvSpPr/>
      </dsp:nvSpPr>
      <dsp:spPr>
        <a:xfrm>
          <a:off x="0" y="2010264"/>
          <a:ext cx="6521417"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nb-NO" sz="4100" kern="1200" dirty="0"/>
            <a:t>Reasonable </a:t>
          </a:r>
          <a:r>
            <a:rPr lang="nb-NO" sz="4100" kern="1200" dirty="0" err="1"/>
            <a:t>properties</a:t>
          </a:r>
          <a:r>
            <a:rPr lang="nb-NO" sz="4100" kern="1200" dirty="0"/>
            <a:t> </a:t>
          </a:r>
          <a:r>
            <a:rPr lang="nb-NO" sz="4100" kern="1200" dirty="0" err="1"/>
            <a:t>of</a:t>
          </a:r>
          <a:r>
            <a:rPr lang="nb-NO" sz="4100" kern="1200" dirty="0"/>
            <a:t> </a:t>
          </a:r>
          <a14:m xmlns:a14="http://schemas.microsoft.com/office/drawing/2010/main">
            <m:oMath xmlns:m="http://schemas.openxmlformats.org/officeDocument/2006/math">
              <m:r>
                <a:rPr lang="nb-NO" sz="4100" i="1" kern="1200" dirty="0" smtClean="0">
                  <a:latin typeface="Cambria Math" panose="02040503050406030204" pitchFamily="18" charset="0"/>
                </a:rPr>
                <m:t>𝑑</m:t>
              </m:r>
            </m:oMath>
          </a14:m>
          <a:endParaRPr lang="en-US" sz="4100" kern="1200" dirty="0"/>
        </a:p>
      </dsp:txBody>
      <dsp:txXfrm>
        <a:off x="48005" y="2058269"/>
        <a:ext cx="6425407" cy="887374"/>
      </dsp:txXfrm>
    </dsp:sp>
    <dsp:sp modelId="{05F5B4A7-06CF-4CE7-93D4-4C5C4AC74B79}">
      <dsp:nvSpPr>
        <dsp:cNvPr id="0" name=""/>
        <dsp:cNvSpPr/>
      </dsp:nvSpPr>
      <dsp:spPr>
        <a:xfrm>
          <a:off x="0" y="2993649"/>
          <a:ext cx="6521417" cy="2673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055"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nb-NO" sz="3200" b="0" kern="1200" dirty="0"/>
            <a:t>Non-</a:t>
          </a:r>
          <a:r>
            <a:rPr lang="nb-NO" sz="3200" b="0" kern="1200" dirty="0" err="1"/>
            <a:t>negativity</a:t>
          </a:r>
          <a:r>
            <a:rPr lang="nb-NO" sz="3200" b="0" kern="1200" dirty="0"/>
            <a:t>: </a:t>
          </a:r>
          <a14:m xmlns:a14="http://schemas.microsoft.com/office/drawing/2010/main">
            <m:oMath xmlns:m="http://schemas.openxmlformats.org/officeDocument/2006/math">
              <m:r>
                <a:rPr lang="nb-NO" sz="3200" b="0" i="1" kern="1200" smtClean="0">
                  <a:latin typeface="Cambria Math" panose="02040503050406030204" pitchFamily="18" charset="0"/>
                </a:rPr>
                <m:t>𝑑</m:t>
              </m:r>
              <m:d>
                <m:dPr>
                  <m:ctrlPr>
                    <a:rPr lang="nb-NO" sz="3200" b="0" i="1" kern="1200" smtClean="0">
                      <a:latin typeface="Cambria Math" panose="02040503050406030204" pitchFamily="18" charset="0"/>
                    </a:rPr>
                  </m:ctrlPr>
                </m:dPr>
                <m:e>
                  <m:r>
                    <a:rPr lang="nb-NO" sz="3200" b="0" i="1" kern="1200" smtClean="0">
                      <a:latin typeface="Cambria Math" panose="02040503050406030204" pitchFamily="18" charset="0"/>
                    </a:rPr>
                    <m:t>𝑥</m:t>
                  </m:r>
                  <m:r>
                    <a:rPr lang="nb-NO" sz="3200" b="0" i="1" kern="1200" smtClean="0">
                      <a:latin typeface="Cambria Math" panose="02040503050406030204" pitchFamily="18" charset="0"/>
                    </a:rPr>
                    <m:t>,</m:t>
                  </m:r>
                  <m:r>
                    <a:rPr lang="nb-NO" sz="3200" b="0" i="1" kern="1200" smtClean="0">
                      <a:latin typeface="Cambria Math" panose="02040503050406030204" pitchFamily="18" charset="0"/>
                    </a:rPr>
                    <m:t>𝑦</m:t>
                  </m:r>
                </m:e>
              </m:d>
              <m:r>
                <a:rPr lang="nb-NO" sz="3200" b="0" i="1" kern="1200" smtClean="0">
                  <a:latin typeface="Cambria Math" panose="02040503050406030204" pitchFamily="18" charset="0"/>
                </a:rPr>
                <m:t>≥0.</m:t>
              </m:r>
            </m:oMath>
          </a14:m>
          <a:endParaRPr lang="en-US" sz="3200" kern="1200" dirty="0"/>
        </a:p>
        <a:p>
          <a:pPr marL="285750" lvl="1" indent="-285750" algn="l" defTabSz="1422400">
            <a:lnSpc>
              <a:spcPct val="90000"/>
            </a:lnSpc>
            <a:spcBef>
              <a:spcPct val="0"/>
            </a:spcBef>
            <a:spcAft>
              <a:spcPct val="20000"/>
            </a:spcAft>
            <a:buChar char="•"/>
          </a:pPr>
          <a:r>
            <a:rPr lang="nb-NO" sz="3200" b="0" kern="1200" dirty="0"/>
            <a:t>Identity </a:t>
          </a:r>
          <a:r>
            <a:rPr lang="nb-NO" sz="3200" b="0" kern="1200" dirty="0" err="1"/>
            <a:t>of</a:t>
          </a:r>
          <a:r>
            <a:rPr lang="nb-NO" sz="3200" b="0" kern="1200" dirty="0"/>
            <a:t> </a:t>
          </a:r>
          <a:r>
            <a:rPr lang="nb-NO" sz="3200" b="0" kern="1200" dirty="0" err="1"/>
            <a:t>indiscernibles</a:t>
          </a:r>
          <a:r>
            <a:rPr lang="nb-NO" sz="3200" b="0" kern="1200" dirty="0"/>
            <a:t>: </a:t>
          </a:r>
          <a14:m xmlns:a14="http://schemas.microsoft.com/office/drawing/2010/main">
            <m:oMath xmlns:m="http://schemas.openxmlformats.org/officeDocument/2006/math">
              <m:r>
                <a:rPr lang="nb-NO" sz="3200" b="0" i="1" kern="1200" smtClean="0">
                  <a:latin typeface="Cambria Math" panose="02040503050406030204" pitchFamily="18" charset="0"/>
                </a:rPr>
                <m:t>𝑑</m:t>
              </m:r>
              <m:d>
                <m:dPr>
                  <m:ctrlPr>
                    <a:rPr lang="nb-NO" sz="3200" b="0" i="1" kern="1200" smtClean="0">
                      <a:latin typeface="Cambria Math" panose="02040503050406030204" pitchFamily="18" charset="0"/>
                    </a:rPr>
                  </m:ctrlPr>
                </m:dPr>
                <m:e>
                  <m:r>
                    <a:rPr lang="nb-NO" sz="3200" b="0" i="1" kern="1200" smtClean="0">
                      <a:latin typeface="Cambria Math" panose="02040503050406030204" pitchFamily="18" charset="0"/>
                    </a:rPr>
                    <m:t>𝑥</m:t>
                  </m:r>
                  <m:r>
                    <a:rPr lang="nb-NO" sz="3200" b="0" i="1" kern="1200" smtClean="0">
                      <a:latin typeface="Cambria Math" panose="02040503050406030204" pitchFamily="18" charset="0"/>
                    </a:rPr>
                    <m:t>,</m:t>
                  </m:r>
                  <m:r>
                    <a:rPr lang="nb-NO" sz="3200" b="0" i="1" kern="1200" smtClean="0">
                      <a:latin typeface="Cambria Math" panose="02040503050406030204" pitchFamily="18" charset="0"/>
                    </a:rPr>
                    <m:t>𝑦</m:t>
                  </m:r>
                </m:e>
              </m:d>
              <m:r>
                <a:rPr lang="nb-NO" sz="3200" b="0" i="1" kern="1200" smtClean="0">
                  <a:latin typeface="Cambria Math" panose="02040503050406030204" pitchFamily="18" charset="0"/>
                </a:rPr>
                <m:t>=0</m:t>
              </m:r>
            </m:oMath>
          </a14:m>
          <a:r>
            <a:rPr lang="nb-NO" sz="3200" kern="1200" dirty="0"/>
            <a:t> </a:t>
          </a:r>
          <a:r>
            <a:rPr lang="nb-NO" sz="3200" kern="1200" dirty="0" err="1"/>
            <a:t>if</a:t>
          </a:r>
          <a:r>
            <a:rPr lang="nb-NO" sz="3200" kern="1200" dirty="0"/>
            <a:t> and </a:t>
          </a:r>
          <a:r>
            <a:rPr lang="nb-NO" sz="3200" kern="1200" dirty="0" err="1"/>
            <a:t>only</a:t>
          </a:r>
          <a:r>
            <a:rPr lang="nb-NO" sz="3200" kern="1200" dirty="0"/>
            <a:t> </a:t>
          </a:r>
          <a:r>
            <a:rPr lang="nb-NO" sz="3200" kern="1200" dirty="0" err="1"/>
            <a:t>if</a:t>
          </a:r>
          <a:r>
            <a:rPr lang="nb-NO" sz="3200" kern="1200" dirty="0"/>
            <a:t> </a:t>
          </a:r>
          <a14:m xmlns:a14="http://schemas.microsoft.com/office/drawing/2010/main">
            <m:oMath xmlns:m="http://schemas.openxmlformats.org/officeDocument/2006/math">
              <m:r>
                <a:rPr lang="nb-NO" sz="3200" b="0" i="1" kern="1200" smtClean="0">
                  <a:latin typeface="Cambria Math" panose="02040503050406030204" pitchFamily="18" charset="0"/>
                </a:rPr>
                <m:t>𝑥</m:t>
              </m:r>
              <m:r>
                <a:rPr lang="nb-NO" sz="3200" b="0" i="1" kern="1200" smtClean="0">
                  <a:latin typeface="Cambria Math" panose="02040503050406030204" pitchFamily="18" charset="0"/>
                </a:rPr>
                <m:t>=</m:t>
              </m:r>
              <m:r>
                <a:rPr lang="nb-NO" sz="3200" b="0" i="1" kern="1200" smtClean="0">
                  <a:latin typeface="Cambria Math" panose="02040503050406030204" pitchFamily="18" charset="0"/>
                </a:rPr>
                <m:t>𝑦</m:t>
              </m:r>
            </m:oMath>
          </a14:m>
          <a:r>
            <a:rPr lang="nb-NO" sz="3200" kern="1200" dirty="0"/>
            <a:t>.</a:t>
          </a:r>
          <a:endParaRPr lang="en-US" sz="3200" kern="1200" dirty="0"/>
        </a:p>
        <a:p>
          <a:pPr marL="285750" lvl="1" indent="-285750" algn="l" defTabSz="1422400">
            <a:lnSpc>
              <a:spcPct val="90000"/>
            </a:lnSpc>
            <a:spcBef>
              <a:spcPct val="0"/>
            </a:spcBef>
            <a:spcAft>
              <a:spcPct val="20000"/>
            </a:spcAft>
            <a:buChar char="•"/>
          </a:pPr>
          <a:r>
            <a:rPr lang="en-US" sz="3200" kern="1200" dirty="0"/>
            <a:t>Should be “smooth”.</a:t>
          </a:r>
        </a:p>
        <a:p>
          <a:pPr marL="285750" lvl="1" indent="-285750" algn="l" defTabSz="1422400">
            <a:lnSpc>
              <a:spcPct val="90000"/>
            </a:lnSpc>
            <a:spcBef>
              <a:spcPct val="0"/>
            </a:spcBef>
            <a:spcAft>
              <a:spcPct val="20000"/>
            </a:spcAft>
            <a:buChar char="•"/>
          </a:pPr>
          <a:endParaRPr lang="en-US" sz="3200" kern="1200" dirty="0"/>
        </a:p>
      </dsp:txBody>
      <dsp:txXfrm>
        <a:off x="0" y="2993649"/>
        <a:ext cx="6521417" cy="26734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2B57E-BB31-4064-80F6-07FEA1D606DB}">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DD41C-05D8-43DF-9D09-B9ED19B25E48}">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“1300 datasets from various R packages packed as DataFrames through compressed pickle files”</a:t>
          </a:r>
          <a:endParaRPr lang="en-US" sz="3100" kern="1200"/>
        </a:p>
      </dsp:txBody>
      <dsp:txXfrm>
        <a:off x="0" y="2703"/>
        <a:ext cx="6900512" cy="1843578"/>
      </dsp:txXfrm>
    </dsp:sp>
    <dsp:sp modelId="{79254871-E5B7-492B-A939-516EE3F08E1E}">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78496-DCDE-42AB-9C2B-F371BEFD0E84}">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nb-NO" sz="3100" kern="1200">
              <a:hlinkClick xmlns:r="http://schemas.openxmlformats.org/officeDocument/2006/relationships" r:id="rId1"/>
            </a:rPr>
            <a:t>https://github.com/holgern/pyRdatasets</a:t>
          </a:r>
          <a:endParaRPr lang="en-US" sz="3100" kern="1200"/>
        </a:p>
      </dsp:txBody>
      <dsp:txXfrm>
        <a:off x="0" y="1846281"/>
        <a:ext cx="6900512" cy="1843578"/>
      </dsp:txXfrm>
    </dsp:sp>
    <dsp:sp modelId="{DE50EE1F-0008-4A2F-9BD1-914F69AC0FD1}">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B260B-3DB5-4EE1-8AFB-62DA38B946B1}">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A lot of stuff to work with here!</a:t>
          </a: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69C6-EDC0-4791-9875-906FFA8DEE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36EB4225-7058-46F9-858F-A839B9C559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C0368017-BFAB-4CFF-9BB9-A2757EF53FA1}"/>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D6816CE8-6D56-4429-9C35-F4321B4251A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40A39A96-DA0A-4AC8-9E7D-5112FD71B61E}"/>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272734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4358-7BEF-40CA-AEB7-B2084418A376}"/>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B661DD9F-9F13-4917-B4FF-81260F9B9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78E655D0-7D2D-4F4C-852F-A80D512E7988}"/>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931F6E0B-A183-49C6-B17C-FB86F1A44E1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2DE1919-0288-429E-96AF-3DCF51E66117}"/>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233142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DDD98-60C7-49D2-951C-8F48C1D454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5DA21D6A-5CA8-4FA5-9869-F6C8DB4C17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8E068254-12D8-442B-ACBA-9FD7919665D4}"/>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D9D8B23C-CA4E-46C8-BF7B-222828F2E4C3}"/>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C4DE6AA-E73E-4ADC-8CEC-05FAFEFBAC67}"/>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4084098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BD39-D95C-4C7D-B791-253A65B0D26C}"/>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9304D134-5DD9-4CBC-95A4-90E1E3E95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A6DF8DE1-0642-4CDF-B161-E17BF6FBA6A8}"/>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2643FEEF-B371-404E-B6A3-68A152C84AA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1EC8F3C-16B8-42F4-92B9-83F18CD50665}"/>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1511085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A31A-3C78-4CA4-A742-9D9D4157F7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48C5A2E1-4D4F-4F74-B794-A623D6E1D9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4CA6A-9252-426E-9E10-A9B8669256DC}"/>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51BDC735-400C-4136-AFD6-BEF35D222EB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81B08D8-8056-447A-ACEC-0BEAE980C146}"/>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402798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50FF-9F04-49BD-88D2-7A27FA38A62B}"/>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1080D2CF-5958-45EE-9B62-4808823A07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A5CD427A-586E-465F-AF58-9BEE29736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7389EA26-95DA-4FDE-B934-30870035E769}"/>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6" name="Footer Placeholder 5">
            <a:extLst>
              <a:ext uri="{FF2B5EF4-FFF2-40B4-BE49-F238E27FC236}">
                <a16:creationId xmlns:a16="http://schemas.microsoft.com/office/drawing/2014/main" id="{DE8F1C6C-8C93-4D76-8307-17C21D147281}"/>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6E8614AE-F5EE-45BE-82F0-B40EA2A6C648}"/>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75373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58C1-F9DA-4101-966F-D2A2E2EC7B73}"/>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228AC3F1-63B2-4781-8F10-C71935B8B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C640A5-7656-46F4-90E6-3C29F4C565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59D99232-24D0-4080-9C0F-213AFAB61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57438-920C-4919-B18C-03CCCAB5A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4ECF2CE0-49F9-4D9E-921E-BD4A4AAA2911}"/>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8" name="Footer Placeholder 7">
            <a:extLst>
              <a:ext uri="{FF2B5EF4-FFF2-40B4-BE49-F238E27FC236}">
                <a16:creationId xmlns:a16="http://schemas.microsoft.com/office/drawing/2014/main" id="{4E4356BD-9288-4C6B-9381-071D500B6049}"/>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2303ADCD-FD8F-480F-9074-D0C1A403D0B6}"/>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125035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8A4D-9F4E-49C6-82F3-ACF034B0225C}"/>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D2E7F6C2-5064-4A49-99BA-48E358A55608}"/>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4" name="Footer Placeholder 3">
            <a:extLst>
              <a:ext uri="{FF2B5EF4-FFF2-40B4-BE49-F238E27FC236}">
                <a16:creationId xmlns:a16="http://schemas.microsoft.com/office/drawing/2014/main" id="{0C70ECDB-5C96-49EC-8B5A-24B685F2DDB0}"/>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50EF9F5E-AE52-4F77-82F1-5F5B9884BE6A}"/>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39945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7CCD3-7C45-4F33-92FA-65A2B57F9288}"/>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3" name="Footer Placeholder 2">
            <a:extLst>
              <a:ext uri="{FF2B5EF4-FFF2-40B4-BE49-F238E27FC236}">
                <a16:creationId xmlns:a16="http://schemas.microsoft.com/office/drawing/2014/main" id="{35CC664F-A0A4-4233-BCDE-BF370B03E660}"/>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88B6636A-9A28-49FB-B104-E379D8427ACD}"/>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312818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2256-9FCF-4604-A275-BD5D9B208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4806EC99-3D48-47EA-9AF5-FC99A0B2E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D4B4C71D-D22A-40DA-B1BE-808572E32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1B2EE-37DD-414D-B5C3-34EE91C1FB7B}"/>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6" name="Footer Placeholder 5">
            <a:extLst>
              <a:ext uri="{FF2B5EF4-FFF2-40B4-BE49-F238E27FC236}">
                <a16:creationId xmlns:a16="http://schemas.microsoft.com/office/drawing/2014/main" id="{ABF6619B-A201-48B9-9EFE-BD43DD5A81DA}"/>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987C199E-2323-4847-A03C-80E13B745F92}"/>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66868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FF54-2AB0-41B4-9753-7C641CF7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AD55B481-2DD7-42CF-9000-4D27A8AE8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46A10C07-8D1D-411F-8607-DD23C86C8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C6A5E-9AA9-48F9-9009-75492A064B62}"/>
              </a:ext>
            </a:extLst>
          </p:cNvPr>
          <p:cNvSpPr>
            <a:spLocks noGrp="1"/>
          </p:cNvSpPr>
          <p:nvPr>
            <p:ph type="dt" sz="half" idx="10"/>
          </p:nvPr>
        </p:nvSpPr>
        <p:spPr/>
        <p:txBody>
          <a:bodyPr/>
          <a:lstStyle/>
          <a:p>
            <a:fld id="{5A6FB73B-119B-49BE-A3A7-2A46A3CDA493}" type="datetimeFigureOut">
              <a:rPr lang="nb-NO" smtClean="0"/>
              <a:t>02.09.2021</a:t>
            </a:fld>
            <a:endParaRPr lang="nb-NO"/>
          </a:p>
        </p:txBody>
      </p:sp>
      <p:sp>
        <p:nvSpPr>
          <p:cNvPr id="6" name="Footer Placeholder 5">
            <a:extLst>
              <a:ext uri="{FF2B5EF4-FFF2-40B4-BE49-F238E27FC236}">
                <a16:creationId xmlns:a16="http://schemas.microsoft.com/office/drawing/2014/main" id="{E2151D80-A514-41B5-90B4-7D828D8F85E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F5412CF7-E765-4024-9EC0-05FF41429B4D}"/>
              </a:ext>
            </a:extLst>
          </p:cNvPr>
          <p:cNvSpPr>
            <a:spLocks noGrp="1"/>
          </p:cNvSpPr>
          <p:nvPr>
            <p:ph type="sldNum" sz="quarter" idx="12"/>
          </p:nvPr>
        </p:nvSpPr>
        <p:spPr/>
        <p:txBody>
          <a:bodyPr/>
          <a:lstStyle/>
          <a:p>
            <a:fld id="{72B6E3D6-7EEE-4728-BC05-31D321FF2F83}" type="slidenum">
              <a:rPr lang="nb-NO" smtClean="0"/>
              <a:t>‹#›</a:t>
            </a:fld>
            <a:endParaRPr lang="nb-NO"/>
          </a:p>
        </p:txBody>
      </p:sp>
    </p:spTree>
    <p:extLst>
      <p:ext uri="{BB962C8B-B14F-4D97-AF65-F5344CB8AC3E}">
        <p14:creationId xmlns:p14="http://schemas.microsoft.com/office/powerpoint/2010/main" val="182418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05B73E-E962-41D0-A6E5-E18C37FF1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F48BE241-BCFA-49CC-A004-0B423F722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6E674C0-0614-4F56-9872-62938FE8C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FB73B-119B-49BE-A3A7-2A46A3CDA493}" type="datetimeFigureOut">
              <a:rPr lang="nb-NO" smtClean="0"/>
              <a:t>02.09.2021</a:t>
            </a:fld>
            <a:endParaRPr lang="nb-NO"/>
          </a:p>
        </p:txBody>
      </p:sp>
      <p:sp>
        <p:nvSpPr>
          <p:cNvPr id="5" name="Footer Placeholder 4">
            <a:extLst>
              <a:ext uri="{FF2B5EF4-FFF2-40B4-BE49-F238E27FC236}">
                <a16:creationId xmlns:a16="http://schemas.microsoft.com/office/drawing/2014/main" id="{C85E02FD-F3CF-4E74-B367-8B9F6855DC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899B47FA-CD23-4DB7-B5B8-7B8E503DCA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6E3D6-7EEE-4728-BC05-31D321FF2F83}" type="slidenum">
              <a:rPr lang="nb-NO" smtClean="0"/>
              <a:t>‹#›</a:t>
            </a:fld>
            <a:endParaRPr lang="nb-NO"/>
          </a:p>
        </p:txBody>
      </p:sp>
    </p:spTree>
    <p:extLst>
      <p:ext uri="{BB962C8B-B14F-4D97-AF65-F5344CB8AC3E}">
        <p14:creationId xmlns:p14="http://schemas.microsoft.com/office/powerpoint/2010/main" val="3403981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atsmodels.org/" TargetMode="External"/><Relationship Id="rId2" Type="http://schemas.openxmlformats.org/officeDocument/2006/relationships/hyperlink" Target="https://www.statsmodels.org/stable/about.html#about-statsmodel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Graph_of_a_function" TargetMode="External"/><Relationship Id="rId2" Type="http://schemas.openxmlformats.org/officeDocument/2006/relationships/hyperlink" Target="https://en.wikipedia.org/wiki/Function_(mathematics)"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hyperlink" Target="https://en.wikipedia.org/wiki/Line_(geometry)"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0.xml"/><Relationship Id="rId4" Type="http://schemas.openxmlformats.org/officeDocument/2006/relationships/diagramQuickStyle" Target="../diagrams/quickStyle3.xml"/><Relationship Id="rId9" Type="http://schemas.openxmlformats.org/officeDocument/2006/relationships/diagramQuickStyle" Target="../diagrams/quickStyle3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56EF4575-0D2A-412D-A352-05AB4385C1C8}"/>
              </a:ext>
            </a:extLst>
          </p:cNvPr>
          <p:cNvSpPr>
            <a:spLocks noGrp="1"/>
          </p:cNvSpPr>
          <p:nvPr>
            <p:ph type="subTitle" idx="1"/>
          </p:nvPr>
        </p:nvSpPr>
        <p:spPr>
          <a:xfrm>
            <a:off x="4184276" y="4516272"/>
            <a:ext cx="4109609" cy="1141851"/>
          </a:xfrm>
          <a:noFill/>
        </p:spPr>
        <p:txBody>
          <a:bodyPr>
            <a:normAutofit/>
          </a:bodyPr>
          <a:lstStyle/>
          <a:p>
            <a:r>
              <a:rPr lang="nb-NO" sz="2000" dirty="0" err="1">
                <a:solidFill>
                  <a:srgbClr val="080808"/>
                </a:solidFill>
              </a:rPr>
              <a:t>Teacher</a:t>
            </a:r>
            <a:r>
              <a:rPr lang="nb-NO" sz="2000" dirty="0">
                <a:solidFill>
                  <a:srgbClr val="080808"/>
                </a:solidFill>
              </a:rPr>
              <a:t>: Jonas Moss</a:t>
            </a:r>
          </a:p>
        </p:txBody>
      </p:sp>
      <p:sp>
        <p:nvSpPr>
          <p:cNvPr id="2" name="Title 1">
            <a:extLst>
              <a:ext uri="{FF2B5EF4-FFF2-40B4-BE49-F238E27FC236}">
                <a16:creationId xmlns:a16="http://schemas.microsoft.com/office/drawing/2014/main" id="{A8614C85-7991-4A54-B1CB-4E57AE2B93CF}"/>
              </a:ext>
            </a:extLst>
          </p:cNvPr>
          <p:cNvSpPr>
            <a:spLocks noGrp="1"/>
          </p:cNvSpPr>
          <p:nvPr>
            <p:ph type="ctrTitle"/>
          </p:nvPr>
        </p:nvSpPr>
        <p:spPr>
          <a:xfrm>
            <a:off x="3204642" y="2353641"/>
            <a:ext cx="5782716" cy="2150719"/>
          </a:xfrm>
          <a:noFill/>
        </p:spPr>
        <p:txBody>
          <a:bodyPr anchor="ctr">
            <a:normAutofit/>
          </a:bodyPr>
          <a:lstStyle/>
          <a:p>
            <a:r>
              <a:rPr lang="nb-NO" sz="3600" dirty="0">
                <a:solidFill>
                  <a:srgbClr val="080808"/>
                </a:solidFill>
              </a:rPr>
              <a:t>EBA3500</a:t>
            </a:r>
            <a:br>
              <a:rPr lang="nb-NO" sz="3600" dirty="0">
                <a:solidFill>
                  <a:srgbClr val="080808"/>
                </a:solidFill>
              </a:rPr>
            </a:br>
            <a:r>
              <a:rPr lang="nb-NO" sz="3600" dirty="0" err="1">
                <a:solidFill>
                  <a:srgbClr val="080808"/>
                </a:solidFill>
              </a:rPr>
              <a:t>Lecture</a:t>
            </a:r>
            <a:r>
              <a:rPr lang="nb-NO" sz="3600" dirty="0">
                <a:solidFill>
                  <a:srgbClr val="080808"/>
                </a:solidFill>
              </a:rPr>
              <a:t> 2: </a:t>
            </a:r>
            <a:r>
              <a:rPr lang="nb-NO" sz="3600" dirty="0" err="1">
                <a:solidFill>
                  <a:srgbClr val="080808"/>
                </a:solidFill>
              </a:rPr>
              <a:t>Introduction</a:t>
            </a:r>
            <a:r>
              <a:rPr lang="nb-NO" sz="3600" dirty="0">
                <a:solidFill>
                  <a:srgbClr val="080808"/>
                </a:solidFill>
              </a:rPr>
              <a:t> to simple linear </a:t>
            </a:r>
            <a:r>
              <a:rPr lang="nb-NO" sz="3600" dirty="0" err="1">
                <a:solidFill>
                  <a:srgbClr val="080808"/>
                </a:solidFill>
              </a:rPr>
              <a:t>regression</a:t>
            </a:r>
            <a:endParaRPr lang="nb-NO"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6022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17E336-A9FE-4925-8163-F853B73448ED}"/>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m:rPr>
                          <m:sty m:val="p"/>
                        </m:rPr>
                        <a:rPr lang="nb-NO" b="0" i="0" smtClean="0">
                          <a:latin typeface="Cambria Math" panose="02040503050406030204" pitchFamily="18" charset="0"/>
                        </a:rPr>
                        <m:t>y</m:t>
                      </m:r>
                      <m:r>
                        <a:rPr lang="nb-NO"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3</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𝑥</m:t>
                              </m:r>
                            </m:e>
                            <m:sup>
                              <m:r>
                                <a:rPr lang="nb-NO" b="0" i="1" smtClean="0">
                                  <a:latin typeface="Cambria Math" panose="02040503050406030204" pitchFamily="18" charset="0"/>
                                </a:rPr>
                                <m:t>2</m:t>
                              </m:r>
                            </m:sup>
                          </m:sSup>
                        </m:sup>
                      </m:sSup>
                      <m:r>
                        <a:rPr lang="nb-NO" b="0" i="1" smtClean="0">
                          <a:latin typeface="Cambria Math" panose="02040503050406030204" pitchFamily="18" charset="0"/>
                        </a:rPr>
                        <m:t>+</m:t>
                      </m:r>
                      <m:r>
                        <a:rPr lang="nb-NO" b="0" i="1" smtClean="0">
                          <a:latin typeface="Cambria Math" panose="02040503050406030204" pitchFamily="18" charset="0"/>
                        </a:rPr>
                        <m:t>𝑢</m:t>
                      </m:r>
                    </m:oMath>
                  </m:oMathPara>
                </a14:m>
                <a:endParaRPr lang="nb-NO" dirty="0"/>
              </a:p>
            </p:txBody>
          </p:sp>
        </mc:Choice>
        <mc:Fallback xmlns="">
          <p:sp>
            <p:nvSpPr>
              <p:cNvPr id="2" name="Title 1">
                <a:extLst>
                  <a:ext uri="{FF2B5EF4-FFF2-40B4-BE49-F238E27FC236}">
                    <a16:creationId xmlns:a16="http://schemas.microsoft.com/office/drawing/2014/main" id="{6717E336-A9FE-4925-8163-F853B73448E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nb-NO">
                    <a:noFill/>
                  </a:rPr>
                  <a:t> </a:t>
                </a:r>
              </a:p>
            </p:txBody>
          </p:sp>
        </mc:Fallback>
      </mc:AlternateContent>
      <p:pic>
        <p:nvPicPr>
          <p:cNvPr id="5" name="Content Placeholder 4">
            <a:extLst>
              <a:ext uri="{FF2B5EF4-FFF2-40B4-BE49-F238E27FC236}">
                <a16:creationId xmlns:a16="http://schemas.microsoft.com/office/drawing/2014/main" id="{49B22C69-36EF-472B-9E4C-40162897D8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38308" y="1776388"/>
            <a:ext cx="5801784" cy="4351338"/>
          </a:xfrm>
        </p:spPr>
      </p:pic>
      <p:pic>
        <p:nvPicPr>
          <p:cNvPr id="6" name="Content Placeholder 4">
            <a:extLst>
              <a:ext uri="{FF2B5EF4-FFF2-40B4-BE49-F238E27FC236}">
                <a16:creationId xmlns:a16="http://schemas.microsoft.com/office/drawing/2014/main" id="{B47E6B68-9DDF-4391-B6B3-4EE1B29522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4216" y="2236579"/>
            <a:ext cx="5801784" cy="3430955"/>
          </a:xfrm>
          <a:prstGeom prst="rect">
            <a:avLst/>
          </a:prstGeom>
        </p:spPr>
      </p:pic>
    </p:spTree>
    <p:extLst>
      <p:ext uri="{BB962C8B-B14F-4D97-AF65-F5344CB8AC3E}">
        <p14:creationId xmlns:p14="http://schemas.microsoft.com/office/powerpoint/2010/main" val="46842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9AC24-8F85-4E85-9567-1ED285F8526F}"/>
              </a:ext>
            </a:extLst>
          </p:cNvPr>
          <p:cNvSpPr>
            <a:spLocks noGrp="1"/>
          </p:cNvSpPr>
          <p:nvPr>
            <p:ph type="title"/>
          </p:nvPr>
        </p:nvSpPr>
        <p:spPr>
          <a:xfrm>
            <a:off x="1255059" y="5632386"/>
            <a:ext cx="9681882" cy="739880"/>
          </a:xfrm>
        </p:spPr>
        <p:txBody>
          <a:bodyPr vert="horz" lIns="91440" tIns="45720" rIns="91440" bIns="45720" rtlCol="0" anchor="b">
            <a:normAutofit fontScale="90000"/>
          </a:bodyPr>
          <a:lstStyle/>
          <a:p>
            <a:pPr algn="ctr"/>
            <a:r>
              <a:rPr lang="en-US" sz="3600" dirty="0">
                <a:solidFill>
                  <a:schemeClr val="tx1">
                    <a:lumMod val="85000"/>
                    <a:lumOff val="15000"/>
                  </a:schemeClr>
                </a:solidFill>
              </a:rPr>
              <a:t>Not so clear what the true line is!</a:t>
            </a:r>
            <a:br>
              <a:rPr lang="en-US" sz="3600" dirty="0">
                <a:solidFill>
                  <a:schemeClr val="tx1">
                    <a:lumMod val="85000"/>
                    <a:lumOff val="15000"/>
                  </a:schemeClr>
                </a:solidFill>
              </a:rPr>
            </a:br>
            <a:r>
              <a:rPr lang="en-US" sz="3600" dirty="0">
                <a:solidFill>
                  <a:schemeClr val="tx1">
                    <a:lumMod val="85000"/>
                    <a:lumOff val="15000"/>
                  </a:schemeClr>
                </a:solidFill>
              </a:rPr>
              <a:t>No true linear relationship.</a:t>
            </a:r>
          </a:p>
        </p:txBody>
      </p:sp>
      <p:pic>
        <p:nvPicPr>
          <p:cNvPr id="5" name="Picture 4" descr="Rising smoke and clouds">
            <a:extLst>
              <a:ext uri="{FF2B5EF4-FFF2-40B4-BE49-F238E27FC236}">
                <a16:creationId xmlns:a16="http://schemas.microsoft.com/office/drawing/2014/main" id="{23BB7F3B-E5A3-4378-A613-7E9FF75CA738}"/>
              </a:ext>
            </a:extLst>
          </p:cNvPr>
          <p:cNvPicPr>
            <a:picLocks noChangeAspect="1"/>
          </p:cNvPicPr>
          <p:nvPr/>
        </p:nvPicPr>
        <p:blipFill rotWithShape="1">
          <a:blip r:embed="rId2">
            <a:extLst>
              <a:ext uri="{28A0092B-C50C-407E-A947-70E740481C1C}">
                <a14:useLocalDpi xmlns:a14="http://schemas.microsoft.com/office/drawing/2010/main" val="0"/>
              </a:ext>
            </a:extLst>
          </a:blip>
          <a:srcRect t="27667"/>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pic>
        <p:nvPicPr>
          <p:cNvPr id="8" name="Content Placeholder 4">
            <a:extLst>
              <a:ext uri="{FF2B5EF4-FFF2-40B4-BE49-F238E27FC236}">
                <a16:creationId xmlns:a16="http://schemas.microsoft.com/office/drawing/2014/main" id="{CCD33010-35C4-48EF-BF7E-ED61001BE1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801784" cy="4351338"/>
          </a:xfrm>
        </p:spPr>
      </p:pic>
    </p:spTree>
    <p:extLst>
      <p:ext uri="{BB962C8B-B14F-4D97-AF65-F5344CB8AC3E}">
        <p14:creationId xmlns:p14="http://schemas.microsoft.com/office/powerpoint/2010/main" val="317065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1162D-76F6-4D9D-A53C-AB3EA9539C01}"/>
              </a:ext>
            </a:extLst>
          </p:cNvPr>
          <p:cNvSpPr>
            <a:spLocks noGrp="1"/>
          </p:cNvSpPr>
          <p:nvPr>
            <p:ph type="title"/>
          </p:nvPr>
        </p:nvSpPr>
        <p:spPr>
          <a:xfrm>
            <a:off x="686834" y="1153572"/>
            <a:ext cx="3200400" cy="4461163"/>
          </a:xfrm>
        </p:spPr>
        <p:txBody>
          <a:bodyPr>
            <a:normAutofit/>
          </a:bodyPr>
          <a:lstStyle/>
          <a:p>
            <a:r>
              <a:rPr lang="nb-NO">
                <a:solidFill>
                  <a:srgbClr val="FFFFFF"/>
                </a:solidFill>
              </a:rPr>
              <a:t>A model for the scatterplot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2EB948-ACEA-47A5-ABAD-401C2E065145}"/>
                  </a:ext>
                </a:extLst>
              </p:cNvPr>
              <p:cNvSpPr>
                <a:spLocks noGrp="1"/>
              </p:cNvSpPr>
              <p:nvPr>
                <p:ph idx="1"/>
              </p:nvPr>
            </p:nvSpPr>
            <p:spPr>
              <a:xfrm>
                <a:off x="4358408" y="1689100"/>
                <a:ext cx="6906491" cy="4716463"/>
              </a:xfrm>
            </p:spPr>
            <p:txBody>
              <a:bodyPr anchor="ctr">
                <a:normAutofit/>
              </a:bodyPr>
              <a:lstStyle/>
              <a:p>
                <a:pPr>
                  <a:buFont typeface="Arial" panose="020B0604020202020204" pitchFamily="34" charset="0"/>
                  <a:buChar char="•"/>
                </a:pPr>
                <a:r>
                  <a:rPr lang="en-US" dirty="0"/>
                  <a:t>The term </a:t>
                </a:r>
                <a14:m>
                  <m:oMath xmlns:m="http://schemas.openxmlformats.org/officeDocument/2006/math">
                    <m:r>
                      <a:rPr lang="en-US" i="1" dirty="0" smtClean="0">
                        <a:latin typeface="Cambria Math" panose="02040503050406030204" pitchFamily="18" charset="0"/>
                      </a:rPr>
                      <m:t>𝑢</m:t>
                    </m:r>
                  </m:oMath>
                </a14:m>
                <a:r>
                  <a:rPr lang="en-US" dirty="0"/>
                  <a:t> is </a:t>
                </a:r>
                <a:r>
                  <a:rPr lang="en-US" i="1" dirty="0"/>
                  <a:t>the regression residual</a:t>
                </a:r>
                <a:r>
                  <a:rPr lang="en-US" dirty="0"/>
                  <a:t>.</a:t>
                </a:r>
              </a:p>
              <a:p>
                <a:pPr>
                  <a:buFont typeface="Arial" panose="020B0604020202020204" pitchFamily="34" charset="0"/>
                  <a:buChar char="•"/>
                </a:pPr>
                <a:r>
                  <a:rPr lang="en-US" dirty="0"/>
                  <a:t>You can think about it in terms of simulation, as we just did.</a:t>
                </a:r>
              </a:p>
              <a:p>
                <a:pPr>
                  <a:buFont typeface="Arial" panose="020B0604020202020204" pitchFamily="34" charset="0"/>
                  <a:buChar char="•"/>
                </a:pPr>
                <a:r>
                  <a:rPr lang="en-US" b="1" dirty="0"/>
                  <a:t>Right now, </a:t>
                </a:r>
                <a14:m>
                  <m:oMath xmlns:m="http://schemas.openxmlformats.org/officeDocument/2006/math">
                    <m:r>
                      <a:rPr lang="en-US" b="1" i="1" dirty="0" smtClean="0">
                        <a:latin typeface="Cambria Math" panose="02040503050406030204" pitchFamily="18" charset="0"/>
                      </a:rPr>
                      <m:t>𝒖</m:t>
                    </m:r>
                  </m:oMath>
                </a14:m>
                <a:r>
                  <a:rPr lang="en-US" b="1" dirty="0"/>
                  <a:t> can be anything!</a:t>
                </a:r>
              </a:p>
              <a:p>
                <a:pPr>
                  <a:buFont typeface="Arial" panose="020B0604020202020204" pitchFamily="34" charset="0"/>
                  <a:buChar char="•"/>
                </a:pPr>
                <a:endParaRPr lang="en-US" dirty="0"/>
              </a:p>
              <a:p>
                <a:endParaRPr lang="nb-NO" dirty="0"/>
              </a:p>
            </p:txBody>
          </p:sp>
        </mc:Choice>
        <mc:Fallback xmlns="">
          <p:sp>
            <p:nvSpPr>
              <p:cNvPr id="3" name="Content Placeholder 2">
                <a:extLst>
                  <a:ext uri="{FF2B5EF4-FFF2-40B4-BE49-F238E27FC236}">
                    <a16:creationId xmlns:a16="http://schemas.microsoft.com/office/drawing/2014/main" id="{B42EB948-ACEA-47A5-ABAD-401C2E065145}"/>
                  </a:ext>
                </a:extLst>
              </p:cNvPr>
              <p:cNvSpPr>
                <a:spLocks noGrp="1" noRot="1" noChangeAspect="1" noMove="1" noResize="1" noEditPoints="1" noAdjustHandles="1" noChangeArrowheads="1" noChangeShapeType="1" noTextEdit="1"/>
              </p:cNvSpPr>
              <p:nvPr>
                <p:ph idx="1"/>
              </p:nvPr>
            </p:nvSpPr>
            <p:spPr>
              <a:xfrm>
                <a:off x="4358408" y="1689100"/>
                <a:ext cx="6906491" cy="4716463"/>
              </a:xfrm>
              <a:blipFill>
                <a:blip r:embed="rId2"/>
                <a:stretch>
                  <a:fillRect l="-1589" r="-256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156255-B899-4802-8A7E-34DD5C08A596}"/>
                  </a:ext>
                </a:extLst>
              </p:cNvPr>
              <p:cNvSpPr txBox="1"/>
              <p:nvPr/>
            </p:nvSpPr>
            <p:spPr>
              <a:xfrm>
                <a:off x="4167272" y="774998"/>
                <a:ext cx="609600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dirty="0" smtClean="0">
                          <a:latin typeface="Cambria Math" panose="02040503050406030204" pitchFamily="18" charset="0"/>
                        </a:rPr>
                        <m:t>𝑦</m:t>
                      </m:r>
                      <m:r>
                        <a:rPr lang="en-US" sz="5400" i="1" dirty="0" smtClean="0">
                          <a:latin typeface="Cambria Math" panose="02040503050406030204" pitchFamily="18" charset="0"/>
                        </a:rPr>
                        <m:t> = </m:t>
                      </m:r>
                      <m:r>
                        <a:rPr lang="en-US" sz="5400" i="1" dirty="0" smtClean="0">
                          <a:latin typeface="Cambria Math" panose="02040503050406030204" pitchFamily="18" charset="0"/>
                        </a:rPr>
                        <m:t>𝑎</m:t>
                      </m:r>
                      <m:r>
                        <a:rPr lang="en-US" sz="5400" i="1" dirty="0" smtClean="0">
                          <a:latin typeface="Cambria Math" panose="02040503050406030204" pitchFamily="18" charset="0"/>
                        </a:rPr>
                        <m:t> + </m:t>
                      </m:r>
                      <m:r>
                        <a:rPr lang="en-US" sz="5400" i="1" dirty="0" smtClean="0">
                          <a:latin typeface="Cambria Math" panose="02040503050406030204" pitchFamily="18" charset="0"/>
                        </a:rPr>
                        <m:t>𝑏𝑥</m:t>
                      </m:r>
                      <m:r>
                        <a:rPr lang="en-US" sz="5400" i="1" dirty="0" smtClean="0">
                          <a:latin typeface="Cambria Math" panose="02040503050406030204" pitchFamily="18" charset="0"/>
                        </a:rPr>
                        <m:t> + </m:t>
                      </m:r>
                      <m:r>
                        <a:rPr lang="en-US" sz="5400" i="1" dirty="0" smtClean="0">
                          <a:latin typeface="Cambria Math" panose="02040503050406030204" pitchFamily="18" charset="0"/>
                        </a:rPr>
                        <m:t>𝑢</m:t>
                      </m:r>
                    </m:oMath>
                  </m:oMathPara>
                </a14:m>
                <a:endParaRPr lang="en-US" sz="5400" dirty="0"/>
              </a:p>
            </p:txBody>
          </p:sp>
        </mc:Choice>
        <mc:Fallback xmlns="">
          <p:sp>
            <p:nvSpPr>
              <p:cNvPr id="9" name="TextBox 8">
                <a:extLst>
                  <a:ext uri="{FF2B5EF4-FFF2-40B4-BE49-F238E27FC236}">
                    <a16:creationId xmlns:a16="http://schemas.microsoft.com/office/drawing/2014/main" id="{82156255-B899-4802-8A7E-34DD5C08A596}"/>
                  </a:ext>
                </a:extLst>
              </p:cNvPr>
              <p:cNvSpPr txBox="1">
                <a:spLocks noRot="1" noChangeAspect="1" noMove="1" noResize="1" noEditPoints="1" noAdjustHandles="1" noChangeArrowheads="1" noChangeShapeType="1" noTextEdit="1"/>
              </p:cNvSpPr>
              <p:nvPr/>
            </p:nvSpPr>
            <p:spPr>
              <a:xfrm>
                <a:off x="4167272" y="774998"/>
                <a:ext cx="6096000" cy="923330"/>
              </a:xfrm>
              <a:prstGeom prst="rect">
                <a:avLst/>
              </a:prstGeom>
              <a:blipFill>
                <a:blip r:embed="rId3"/>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4102765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E66BF-BDF0-477B-86D5-D5D4D6F1CAF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How do we get from A to B?</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scatter chart&#10;&#10;Description automatically generated">
            <a:extLst>
              <a:ext uri="{FF2B5EF4-FFF2-40B4-BE49-F238E27FC236}">
                <a16:creationId xmlns:a16="http://schemas.microsoft.com/office/drawing/2014/main" id="{8716B72C-F0BC-442D-9812-4F1CEB85D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22" r="-2" b="5094"/>
          <a:stretch/>
        </p:blipFill>
        <p:spPr>
          <a:xfrm>
            <a:off x="331567" y="2596904"/>
            <a:ext cx="5455917" cy="3657465"/>
          </a:xfrm>
          <a:prstGeom prst="rect">
            <a:avLst/>
          </a:prstGeom>
        </p:spPr>
      </p:pic>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9119D67-9B8B-400D-A1A7-5098591C8058}"/>
              </a:ext>
            </a:extLst>
          </p:cNvPr>
          <p:cNvPicPr>
            <a:picLocks noChangeAspect="1"/>
          </p:cNvPicPr>
          <p:nvPr/>
        </p:nvPicPr>
        <p:blipFill>
          <a:blip r:embed="rId3">
            <a:extLst>
              <a:ext uri="{28A0092B-C50C-407E-A947-70E740481C1C}">
                <a14:useLocalDpi xmlns:a14="http://schemas.microsoft.com/office/drawing/2010/main" val="0"/>
              </a:ext>
            </a:extLst>
          </a:blip>
          <a:srcRect t="5309" b="5309"/>
          <a:stretch/>
        </p:blipFill>
        <p:spPr>
          <a:xfrm>
            <a:off x="6445073" y="2596904"/>
            <a:ext cx="5455917" cy="3657465"/>
          </a:xfrm>
          <a:prstGeom prst="rect">
            <a:avLst/>
          </a:prstGeom>
        </p:spPr>
      </p:pic>
    </p:spTree>
    <p:extLst>
      <p:ext uri="{BB962C8B-B14F-4D97-AF65-F5344CB8AC3E}">
        <p14:creationId xmlns:p14="http://schemas.microsoft.com/office/powerpoint/2010/main" val="2941122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1F00A-613B-4780-9F58-2CDB03C2E0B4}"/>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4600"/>
              <a:t>How do we get from A to «something like» B?</a:t>
            </a:r>
          </a:p>
        </p:txBody>
      </p:sp>
      <p:pic>
        <p:nvPicPr>
          <p:cNvPr id="5" name="Content Placeholder 4" descr="Chart, scatter chart&#10;&#10;Description automatically generated">
            <a:extLst>
              <a:ext uri="{FF2B5EF4-FFF2-40B4-BE49-F238E27FC236}">
                <a16:creationId xmlns:a16="http://schemas.microsoft.com/office/drawing/2014/main" id="{51BF0394-FF3E-4A1C-8E46-4C66B6B3B9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52" y="320040"/>
            <a:ext cx="5193792" cy="3895344"/>
          </a:xfrm>
          <a:prstGeom prst="rect">
            <a:avLst/>
          </a:prstGeom>
        </p:spPr>
      </p:pic>
      <p:pic>
        <p:nvPicPr>
          <p:cNvPr id="9" name="Picture 8">
            <a:extLst>
              <a:ext uri="{FF2B5EF4-FFF2-40B4-BE49-F238E27FC236}">
                <a16:creationId xmlns:a16="http://schemas.microsoft.com/office/drawing/2014/main" id="{00127EC1-0E5C-49C8-B8FD-E369B503A66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464808" y="320040"/>
            <a:ext cx="5193792" cy="3895344"/>
          </a:xfrm>
          <a:prstGeom prst="rect">
            <a:avLst/>
          </a:prstGeom>
        </p:spPr>
      </p:pic>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89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E9B2-D6C6-4AD0-9AED-D1362C7FF9B3}"/>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We need to define the line precisely!</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railroad extending through the desert">
            <a:extLst>
              <a:ext uri="{FF2B5EF4-FFF2-40B4-BE49-F238E27FC236}">
                <a16:creationId xmlns:a16="http://schemas.microsoft.com/office/drawing/2014/main" id="{9E64E82C-32A8-4B0A-9AC5-A08ECCB916BF}"/>
              </a:ext>
            </a:extLst>
          </p:cNvPr>
          <p:cNvPicPr>
            <a:picLocks noChangeAspect="1"/>
          </p:cNvPicPr>
          <p:nvPr/>
        </p:nvPicPr>
        <p:blipFill rotWithShape="1">
          <a:blip r:embed="rId2"/>
          <a:srcRect t="2194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10042766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9B110-9B9B-46E3-8828-BB524C9D8E6F}"/>
              </a:ext>
            </a:extLst>
          </p:cNvPr>
          <p:cNvSpPr>
            <a:spLocks noGrp="1"/>
          </p:cNvSpPr>
          <p:nvPr>
            <p:ph type="title"/>
          </p:nvPr>
        </p:nvSpPr>
        <p:spPr>
          <a:xfrm>
            <a:off x="640080" y="325369"/>
            <a:ext cx="4368602" cy="1956841"/>
          </a:xfrm>
        </p:spPr>
        <p:txBody>
          <a:bodyPr anchor="b">
            <a:normAutofit/>
          </a:bodyPr>
          <a:lstStyle/>
          <a:p>
            <a:r>
              <a:rPr lang="nb-NO" sz="5400"/>
              <a:t>Is any line possible?</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C04BC-9DDC-4FD7-96DD-1C63937FFE9F}"/>
                  </a:ext>
                </a:extLst>
              </p:cNvPr>
              <p:cNvSpPr>
                <a:spLocks noGrp="1"/>
              </p:cNvSpPr>
              <p:nvPr>
                <p:ph idx="1"/>
              </p:nvPr>
            </p:nvSpPr>
            <p:spPr>
              <a:xfrm>
                <a:off x="640080" y="2872899"/>
                <a:ext cx="4243589" cy="3320668"/>
              </a:xfrm>
            </p:spPr>
            <p:txBody>
              <a:bodyPr>
                <a:normAutofit/>
              </a:bodyPr>
              <a:lstStyle/>
              <a:p>
                <a:r>
                  <a:rPr lang="nb-NO" sz="2200"/>
                  <a:t>For example, let </a:t>
                </a:r>
                <a14:m>
                  <m:oMath xmlns:m="http://schemas.openxmlformats.org/officeDocument/2006/math">
                    <m:r>
                      <a:rPr lang="nb-NO" sz="2200" b="0" i="1">
                        <a:latin typeface="Cambria Math" panose="02040503050406030204" pitchFamily="18" charset="0"/>
                      </a:rPr>
                      <m:t>𝑦</m:t>
                    </m:r>
                    <m:r>
                      <a:rPr lang="nb-NO" sz="2200" b="0" i="1">
                        <a:latin typeface="Cambria Math" panose="02040503050406030204" pitchFamily="18" charset="0"/>
                      </a:rPr>
                      <m:t>=2+3</m:t>
                    </m:r>
                    <m:r>
                      <a:rPr lang="nb-NO" sz="2200" b="0" i="1">
                        <a:latin typeface="Cambria Math" panose="02040503050406030204" pitchFamily="18" charset="0"/>
                      </a:rPr>
                      <m:t>𝑥</m:t>
                    </m:r>
                    <m:r>
                      <a:rPr lang="nb-NO" sz="2200" b="0" i="1">
                        <a:latin typeface="Cambria Math" panose="02040503050406030204" pitchFamily="18" charset="0"/>
                      </a:rPr>
                      <m:t>+</m:t>
                    </m:r>
                    <m:r>
                      <a:rPr lang="nb-NO" sz="2200" b="0" i="1">
                        <a:latin typeface="Cambria Math" panose="02040503050406030204" pitchFamily="18" charset="0"/>
                      </a:rPr>
                      <m:t>𝑢</m:t>
                    </m:r>
                  </m:oMath>
                </a14:m>
                <a:r>
                  <a:rPr lang="nb-NO" sz="2200"/>
                  <a:t>, where </a:t>
                </a:r>
                <a14:m>
                  <m:oMath xmlns:m="http://schemas.openxmlformats.org/officeDocument/2006/math">
                    <m:r>
                      <a:rPr lang="nb-NO" sz="2200" b="0" i="1">
                        <a:latin typeface="Cambria Math" panose="02040503050406030204" pitchFamily="18" charset="0"/>
                      </a:rPr>
                      <m:t>𝑢</m:t>
                    </m:r>
                  </m:oMath>
                </a14:m>
                <a:r>
                  <a:rPr lang="nb-NO" sz="2200"/>
                  <a:t> is uniform on </a:t>
                </a:r>
                <a14:m>
                  <m:oMath xmlns:m="http://schemas.openxmlformats.org/officeDocument/2006/math">
                    <m:r>
                      <a:rPr lang="nb-NO" sz="2200" b="0" i="1">
                        <a:latin typeface="Cambria Math" panose="02040503050406030204" pitchFamily="18" charset="0"/>
                      </a:rPr>
                      <m:t>[−1,1]</m:t>
                    </m:r>
                  </m:oMath>
                </a14:m>
                <a:r>
                  <a:rPr lang="nb-NO" sz="2200"/>
                  <a:t>.</a:t>
                </a:r>
              </a:p>
              <a:p>
                <a:r>
                  <a:rPr lang="nb-NO" sz="2200"/>
                  <a:t>Is the linear model </a:t>
                </a:r>
                <a14:m>
                  <m:oMath xmlns:m="http://schemas.openxmlformats.org/officeDocument/2006/math">
                    <m:r>
                      <a:rPr lang="nb-NO" sz="2200" b="0" i="1">
                        <a:latin typeface="Cambria Math" panose="02040503050406030204" pitchFamily="18" charset="0"/>
                      </a:rPr>
                      <m:t>𝑦</m:t>
                    </m:r>
                    <m:r>
                      <a:rPr lang="nb-NO" sz="2200" b="0" i="1">
                        <a:latin typeface="Cambria Math" panose="02040503050406030204" pitchFamily="18" charset="0"/>
                      </a:rPr>
                      <m:t>=−1000+99</m:t>
                    </m:r>
                    <m:r>
                      <a:rPr lang="nb-NO" sz="2200" b="0" i="1">
                        <a:latin typeface="Cambria Math" panose="02040503050406030204" pitchFamily="18" charset="0"/>
                      </a:rPr>
                      <m:t>𝑥</m:t>
                    </m:r>
                    <m:r>
                      <a:rPr lang="nb-NO" sz="2200" b="0" i="1">
                        <a:latin typeface="Cambria Math" panose="02040503050406030204" pitchFamily="18" charset="0"/>
                      </a:rPr>
                      <m:t>+</m:t>
                    </m:r>
                    <m:r>
                      <a:rPr lang="nb-NO" sz="2200" b="0" i="1">
                        <a:latin typeface="Cambria Math" panose="02040503050406030204" pitchFamily="18" charset="0"/>
                      </a:rPr>
                      <m:t>𝑣</m:t>
                    </m:r>
                  </m:oMath>
                </a14:m>
                <a:r>
                  <a:rPr lang="nb-NO" sz="2200"/>
                  <a:t> also true?</a:t>
                </a:r>
              </a:p>
              <a:p>
                <a:r>
                  <a:rPr lang="nb-NO" sz="2200"/>
                  <a:t>Yes! Just define </a:t>
                </a:r>
                <a14:m>
                  <m:oMath xmlns:m="http://schemas.openxmlformats.org/officeDocument/2006/math">
                    <m:r>
                      <a:rPr lang="nb-NO" sz="2200" b="0" i="1">
                        <a:latin typeface="Cambria Math" panose="02040503050406030204" pitchFamily="18" charset="0"/>
                      </a:rPr>
                      <m:t>𝑣</m:t>
                    </m:r>
                    <m:r>
                      <a:rPr lang="nb-NO" sz="2200" b="0" i="1">
                        <a:latin typeface="Cambria Math" panose="02040503050406030204" pitchFamily="18" charset="0"/>
                      </a:rPr>
                      <m:t>=2+3</m:t>
                    </m:r>
                    <m:r>
                      <a:rPr lang="nb-NO" sz="2200" b="0" i="1">
                        <a:latin typeface="Cambria Math" panose="02040503050406030204" pitchFamily="18" charset="0"/>
                      </a:rPr>
                      <m:t>𝑥</m:t>
                    </m:r>
                    <m:r>
                      <a:rPr lang="nb-NO" sz="2200" b="0" i="1">
                        <a:latin typeface="Cambria Math" panose="02040503050406030204" pitchFamily="18" charset="0"/>
                      </a:rPr>
                      <m:t>+</m:t>
                    </m:r>
                    <m:r>
                      <a:rPr lang="nb-NO" sz="2200" b="0" i="1">
                        <a:latin typeface="Cambria Math" panose="02040503050406030204" pitchFamily="18" charset="0"/>
                      </a:rPr>
                      <m:t>𝑢</m:t>
                    </m:r>
                    <m:r>
                      <a:rPr lang="nb-NO" sz="2200" b="0" i="1">
                        <a:latin typeface="Cambria Math" panose="02040503050406030204" pitchFamily="18" charset="0"/>
                      </a:rPr>
                      <m:t>−(−1000+99</m:t>
                    </m:r>
                    <m:r>
                      <a:rPr lang="nb-NO" sz="2200" b="0" i="1">
                        <a:latin typeface="Cambria Math" panose="02040503050406030204" pitchFamily="18" charset="0"/>
                      </a:rPr>
                      <m:t>𝑥</m:t>
                    </m:r>
                    <m:r>
                      <a:rPr lang="nb-NO" sz="2200" b="0" i="1">
                        <a:latin typeface="Cambria Math" panose="02040503050406030204" pitchFamily="18" charset="0"/>
                      </a:rPr>
                      <m:t>)</m:t>
                    </m:r>
                  </m:oMath>
                </a14:m>
                <a:r>
                  <a:rPr lang="nb-NO" sz="2200"/>
                  <a:t>!</a:t>
                </a:r>
              </a:p>
              <a:p>
                <a:r>
                  <a:rPr lang="nb-NO" sz="2200"/>
                  <a:t>Same trick possible with any other model, e.g. </a:t>
                </a:r>
                <a14:m>
                  <m:oMath xmlns:m="http://schemas.openxmlformats.org/officeDocument/2006/math">
                    <m:r>
                      <m:rPr>
                        <m:sty m:val="p"/>
                      </m:rPr>
                      <a:rPr lang="nb-NO" sz="2200" b="0" i="0">
                        <a:latin typeface="Cambria Math" panose="02040503050406030204" pitchFamily="18" charset="0"/>
                      </a:rPr>
                      <m:t>y</m:t>
                    </m:r>
                    <m:r>
                      <a:rPr lang="nb-NO" sz="2200" i="1">
                        <a:latin typeface="Cambria Math" panose="02040503050406030204" pitchFamily="18" charset="0"/>
                      </a:rPr>
                      <m:t>=</m:t>
                    </m:r>
                    <m:sSup>
                      <m:sSupPr>
                        <m:ctrlPr>
                          <a:rPr lang="nb-NO" sz="2200" b="0" i="1">
                            <a:latin typeface="Cambria Math" panose="02040503050406030204" pitchFamily="18" charset="0"/>
                          </a:rPr>
                        </m:ctrlPr>
                      </m:sSupPr>
                      <m:e>
                        <m:r>
                          <a:rPr lang="nb-NO" sz="2200" b="0" i="1">
                            <a:latin typeface="Cambria Math" panose="02040503050406030204" pitchFamily="18" charset="0"/>
                          </a:rPr>
                          <m:t>𝑒</m:t>
                        </m:r>
                      </m:e>
                      <m:sup>
                        <m:r>
                          <a:rPr lang="nb-NO" sz="2200" b="0" i="1">
                            <a:latin typeface="Cambria Math" panose="02040503050406030204" pitchFamily="18" charset="0"/>
                          </a:rPr>
                          <m:t>3</m:t>
                        </m:r>
                        <m:sSup>
                          <m:sSupPr>
                            <m:ctrlPr>
                              <a:rPr lang="nb-NO" sz="2200" b="0" i="1">
                                <a:latin typeface="Cambria Math" panose="02040503050406030204" pitchFamily="18" charset="0"/>
                              </a:rPr>
                            </m:ctrlPr>
                          </m:sSupPr>
                          <m:e>
                            <m:r>
                              <a:rPr lang="nb-NO" sz="2200" b="0" i="1">
                                <a:latin typeface="Cambria Math" panose="02040503050406030204" pitchFamily="18" charset="0"/>
                              </a:rPr>
                              <m:t>𝑥</m:t>
                            </m:r>
                          </m:e>
                          <m:sup>
                            <m:r>
                              <a:rPr lang="nb-NO" sz="2200" b="0" i="1">
                                <a:latin typeface="Cambria Math" panose="02040503050406030204" pitchFamily="18" charset="0"/>
                              </a:rPr>
                              <m:t>2</m:t>
                            </m:r>
                          </m:sup>
                        </m:sSup>
                      </m:sup>
                    </m:sSup>
                    <m:r>
                      <a:rPr lang="nb-NO" sz="2200" b="0" i="1">
                        <a:latin typeface="Cambria Math" panose="02040503050406030204" pitchFamily="18" charset="0"/>
                      </a:rPr>
                      <m:t>+</m:t>
                    </m:r>
                    <m:r>
                      <a:rPr lang="nb-NO" sz="2200" b="0" i="1">
                        <a:latin typeface="Cambria Math" panose="02040503050406030204" pitchFamily="18" charset="0"/>
                      </a:rPr>
                      <m:t>𝑢</m:t>
                    </m:r>
                  </m:oMath>
                </a14:m>
                <a:endParaRPr lang="nb-NO" sz="2200"/>
              </a:p>
            </p:txBody>
          </p:sp>
        </mc:Choice>
        <mc:Fallback xmlns="">
          <p:sp>
            <p:nvSpPr>
              <p:cNvPr id="3" name="Content Placeholder 2">
                <a:extLst>
                  <a:ext uri="{FF2B5EF4-FFF2-40B4-BE49-F238E27FC236}">
                    <a16:creationId xmlns:a16="http://schemas.microsoft.com/office/drawing/2014/main" id="{E0EC04BC-9DDC-4FD7-96DD-1C63937FFE9F}"/>
                  </a:ext>
                </a:extLst>
              </p:cNvPr>
              <p:cNvSpPr>
                <a:spLocks noGrp="1" noRot="1" noChangeAspect="1" noMove="1" noResize="1" noEditPoints="1" noAdjustHandles="1" noChangeArrowheads="1" noChangeShapeType="1" noTextEdit="1"/>
              </p:cNvSpPr>
              <p:nvPr>
                <p:ph idx="1"/>
              </p:nvPr>
            </p:nvSpPr>
            <p:spPr>
              <a:xfrm>
                <a:off x="640080" y="2872899"/>
                <a:ext cx="4243589" cy="3320668"/>
              </a:xfrm>
              <a:blipFill>
                <a:blip r:embed="rId2"/>
                <a:stretch>
                  <a:fillRect l="-1580" t="-2018" r="-2155"/>
                </a:stretch>
              </a:blipFill>
            </p:spPr>
            <p:txBody>
              <a:bodyPr/>
              <a:lstStyle/>
              <a:p>
                <a:r>
                  <a:rPr lang="nb-NO">
                    <a:noFill/>
                  </a:rPr>
                  <a:t> </a:t>
                </a:r>
              </a:p>
            </p:txBody>
          </p:sp>
        </mc:Fallback>
      </mc:AlternateContent>
      <p:pic>
        <p:nvPicPr>
          <p:cNvPr id="5" name="Picture 4" descr="Many question marks on black background">
            <a:extLst>
              <a:ext uri="{FF2B5EF4-FFF2-40B4-BE49-F238E27FC236}">
                <a16:creationId xmlns:a16="http://schemas.microsoft.com/office/drawing/2014/main" id="{87F191ED-E18F-4FAB-9974-C0490FFE860D}"/>
              </a:ext>
            </a:extLst>
          </p:cNvPr>
          <p:cNvPicPr>
            <a:picLocks noChangeAspect="1"/>
          </p:cNvPicPr>
          <p:nvPr/>
        </p:nvPicPr>
        <p:blipFill rotWithShape="1">
          <a:blip r:embed="rId3"/>
          <a:srcRect l="21561" r="1725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4103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A85ECE-25DA-4B88-B14E-47D0CC556342}"/>
                  </a:ext>
                </a:extLst>
              </p:cNvPr>
              <p:cNvSpPr>
                <a:spLocks noGrp="1"/>
              </p:cNvSpPr>
              <p:nvPr>
                <p:ph type="title"/>
              </p:nvPr>
            </p:nvSpPr>
            <p:spPr>
              <a:xfrm>
                <a:off x="838200" y="365125"/>
                <a:ext cx="5387502" cy="1325563"/>
              </a:xfrm>
            </p:spPr>
            <p:txBody>
              <a:bodyPr>
                <a:normAutofit/>
              </a:bodyPr>
              <a:lstStyle/>
              <a:p>
                <a:r>
                  <a:rPr lang="nb-NO" dirty="0"/>
                  <a:t>The problem </a:t>
                </a:r>
                <a14:m>
                  <m:oMath xmlns:m="http://schemas.openxmlformats.org/officeDocument/2006/math">
                    <m:r>
                      <a:rPr lang="nb-NO" i="1" dirty="0" smtClean="0">
                        <a:latin typeface="Cambria Math" panose="02040503050406030204" pitchFamily="18" charset="0"/>
                      </a:rPr>
                      <m:t>𝑢</m:t>
                    </m:r>
                  </m:oMath>
                </a14:m>
                <a:r>
                  <a:rPr lang="nb-NO" dirty="0"/>
                  <a:t> have</a:t>
                </a:r>
                <a:endParaRPr lang="nb-NO" i="1" dirty="0"/>
              </a:p>
            </p:txBody>
          </p:sp>
        </mc:Choice>
        <mc:Fallback xmlns="">
          <p:sp>
            <p:nvSpPr>
              <p:cNvPr id="2" name="Title 1">
                <a:extLst>
                  <a:ext uri="{FF2B5EF4-FFF2-40B4-BE49-F238E27FC236}">
                    <a16:creationId xmlns:a16="http://schemas.microsoft.com/office/drawing/2014/main" id="{08A85ECE-25DA-4B88-B14E-47D0CC556342}"/>
                  </a:ext>
                </a:extLst>
              </p:cNvPr>
              <p:cNvSpPr>
                <a:spLocks noGrp="1" noRot="1" noChangeAspect="1" noMove="1" noResize="1" noEditPoints="1" noAdjustHandles="1" noChangeArrowheads="1" noChangeShapeType="1" noTextEdit="1"/>
              </p:cNvSpPr>
              <p:nvPr>
                <p:ph type="title"/>
              </p:nvPr>
            </p:nvSpPr>
            <p:spPr>
              <a:xfrm>
                <a:off x="838200" y="365125"/>
                <a:ext cx="5387502" cy="1325563"/>
              </a:xfrm>
              <a:blipFill>
                <a:blip r:embed="rId2"/>
                <a:stretch>
                  <a:fillRect l="-464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F9350B-C9EE-4892-AD1C-60086268EDDF}"/>
                  </a:ext>
                </a:extLst>
              </p:cNvPr>
              <p:cNvSpPr>
                <a:spLocks noGrp="1"/>
              </p:cNvSpPr>
              <p:nvPr>
                <p:ph idx="1"/>
              </p:nvPr>
            </p:nvSpPr>
            <p:spPr>
              <a:xfrm>
                <a:off x="838200" y="1825625"/>
                <a:ext cx="5387502" cy="4351338"/>
              </a:xfrm>
            </p:spPr>
            <p:txBody>
              <a:bodyPr>
                <a:normAutofit/>
              </a:bodyPr>
              <a:lstStyle/>
              <a:p>
                <a:pPr marL="0" indent="0">
                  <a:buNone/>
                </a:pPr>
                <a:r>
                  <a:rPr lang="nb-NO" dirty="0"/>
                  <a:t>The </a:t>
                </a:r>
                <a:r>
                  <a:rPr lang="nb-NO" dirty="0" err="1"/>
                  <a:t>model</a:t>
                </a:r>
                <a:r>
                  <a:rPr lang="nb-NO" dirty="0"/>
                  <a:t> </a:t>
                </a:r>
                <a14:m>
                  <m:oMath xmlns:m="http://schemas.openxmlformats.org/officeDocument/2006/math">
                    <m:r>
                      <a:rPr lang="nb-NO" i="1">
                        <a:latin typeface="Cambria Math" panose="02040503050406030204" pitchFamily="18" charset="0"/>
                      </a:rPr>
                      <m:t>𝑦</m:t>
                    </m:r>
                    <m:r>
                      <a:rPr lang="nb-NO" i="1">
                        <a:latin typeface="Cambria Math" panose="02040503050406030204" pitchFamily="18" charset="0"/>
                      </a:rPr>
                      <m:t>=</m:t>
                    </m:r>
                    <m:r>
                      <a:rPr lang="nb-NO" i="1">
                        <a:latin typeface="Cambria Math" panose="02040503050406030204" pitchFamily="18" charset="0"/>
                      </a:rPr>
                      <m:t>𝑎</m:t>
                    </m:r>
                    <m:r>
                      <a:rPr lang="nb-NO" i="1">
                        <a:latin typeface="Cambria Math" panose="02040503050406030204" pitchFamily="18" charset="0"/>
                      </a:rPr>
                      <m:t>+</m:t>
                    </m:r>
                    <m:r>
                      <a:rPr lang="nb-NO" i="1">
                        <a:latin typeface="Cambria Math" panose="02040503050406030204" pitchFamily="18" charset="0"/>
                      </a:rPr>
                      <m:t>𝑏𝑥</m:t>
                    </m:r>
                    <m:r>
                      <a:rPr lang="nb-NO" i="1">
                        <a:latin typeface="Cambria Math" panose="02040503050406030204" pitchFamily="18" charset="0"/>
                      </a:rPr>
                      <m:t>+</m:t>
                    </m:r>
                    <m:r>
                      <a:rPr lang="nb-NO" i="1">
                        <a:latin typeface="Cambria Math" panose="02040503050406030204" pitchFamily="18" charset="0"/>
                      </a:rPr>
                      <m:t>𝑢</m:t>
                    </m:r>
                  </m:oMath>
                </a14:m>
                <a:r>
                  <a:rPr lang="nb-NO" dirty="0"/>
                  <a:t> is</a:t>
                </a:r>
              </a:p>
              <a:p>
                <a:pPr marL="914400" lvl="1" indent="-457200">
                  <a:buFont typeface="+mj-lt"/>
                  <a:buAutoNum type="arabicPeriod"/>
                </a:pPr>
                <a:r>
                  <a:rPr lang="nb-NO" dirty="0" err="1"/>
                  <a:t>Always</a:t>
                </a:r>
                <a:r>
                  <a:rPr lang="nb-NO" dirty="0"/>
                  <a:t> true!</a:t>
                </a:r>
              </a:p>
              <a:p>
                <a:pPr marL="914400" lvl="1" indent="-457200">
                  <a:buFont typeface="+mj-lt"/>
                  <a:buAutoNum type="arabicPeriod"/>
                </a:pPr>
                <a:r>
                  <a:rPr lang="nb-NO" dirty="0"/>
                  <a:t>Compatible </a:t>
                </a:r>
                <a:r>
                  <a:rPr lang="nb-NO" dirty="0" err="1"/>
                  <a:t>with</a:t>
                </a:r>
                <a:r>
                  <a:rPr lang="nb-NO" dirty="0"/>
                  <a:t> </a:t>
                </a:r>
                <a:r>
                  <a:rPr lang="nb-NO" dirty="0" err="1"/>
                  <a:t>any</a:t>
                </a:r>
                <a:r>
                  <a:rPr lang="nb-NO" dirty="0"/>
                  <a:t> </a:t>
                </a:r>
                <a14:m>
                  <m:oMath xmlns:m="http://schemas.openxmlformats.org/officeDocument/2006/math">
                    <m:r>
                      <a:rPr lang="nb-NO" i="1" dirty="0" smtClean="0">
                        <a:latin typeface="Cambria Math" panose="02040503050406030204" pitchFamily="18" charset="0"/>
                      </a:rPr>
                      <m:t>𝑎</m:t>
                    </m:r>
                  </m:oMath>
                </a14:m>
                <a:r>
                  <a:rPr lang="nb-NO" dirty="0"/>
                  <a:t> and </a:t>
                </a:r>
                <a14:m>
                  <m:oMath xmlns:m="http://schemas.openxmlformats.org/officeDocument/2006/math">
                    <m:r>
                      <a:rPr lang="nb-NO" i="1" dirty="0" smtClean="0">
                        <a:latin typeface="Cambria Math" panose="02040503050406030204" pitchFamily="18" charset="0"/>
                      </a:rPr>
                      <m:t>𝑏</m:t>
                    </m:r>
                  </m:oMath>
                </a14:m>
                <a:r>
                  <a:rPr lang="nb-NO" dirty="0"/>
                  <a:t>!</a:t>
                </a:r>
              </a:p>
              <a:p>
                <a:pPr marL="0" indent="0">
                  <a:buNone/>
                </a:pPr>
                <a:endParaRPr lang="nb-NO" dirty="0"/>
              </a:p>
              <a:p>
                <a:pPr marL="0" indent="0" algn="ctr">
                  <a:buNone/>
                </a:pPr>
                <a:r>
                  <a:rPr lang="nb-NO" sz="4400" dirty="0" err="1"/>
                  <a:t>That’s</a:t>
                </a:r>
                <a:r>
                  <a:rPr lang="nb-NO" sz="4400" dirty="0"/>
                  <a:t> </a:t>
                </a:r>
                <a:r>
                  <a:rPr lang="nb-NO" sz="4400" dirty="0" err="1"/>
                  <a:t>nice</a:t>
                </a:r>
                <a:r>
                  <a:rPr lang="nb-NO" sz="4400" dirty="0"/>
                  <a:t>, </a:t>
                </a:r>
                <a:r>
                  <a:rPr lang="nb-NO" sz="4400" dirty="0" err="1"/>
                  <a:t>but</a:t>
                </a:r>
                <a:r>
                  <a:rPr lang="nb-NO" sz="4400" dirty="0"/>
                  <a:t> </a:t>
                </a:r>
                <a:r>
                  <a:rPr lang="nb-NO" sz="4400" dirty="0" err="1"/>
                  <a:t>useless</a:t>
                </a:r>
                <a:r>
                  <a:rPr lang="nb-NO" sz="4400" dirty="0"/>
                  <a:t>!</a:t>
                </a:r>
              </a:p>
            </p:txBody>
          </p:sp>
        </mc:Choice>
        <mc:Fallback xmlns="">
          <p:sp>
            <p:nvSpPr>
              <p:cNvPr id="3" name="Content Placeholder 2">
                <a:extLst>
                  <a:ext uri="{FF2B5EF4-FFF2-40B4-BE49-F238E27FC236}">
                    <a16:creationId xmlns:a16="http://schemas.microsoft.com/office/drawing/2014/main" id="{53F9350B-C9EE-4892-AD1C-60086268EDDF}"/>
                  </a:ext>
                </a:extLst>
              </p:cNvPr>
              <p:cNvSpPr>
                <a:spLocks noGrp="1" noRot="1" noChangeAspect="1" noMove="1" noResize="1" noEditPoints="1" noAdjustHandles="1" noChangeArrowheads="1" noChangeShapeType="1" noTextEdit="1"/>
              </p:cNvSpPr>
              <p:nvPr>
                <p:ph idx="1"/>
              </p:nvPr>
            </p:nvSpPr>
            <p:spPr>
              <a:xfrm>
                <a:off x="838200" y="1825625"/>
                <a:ext cx="5387502" cy="4351338"/>
              </a:xfrm>
              <a:blipFill>
                <a:blip r:embed="rId3"/>
                <a:stretch>
                  <a:fillRect l="-2378" t="-2241"/>
                </a:stretch>
              </a:blipFill>
            </p:spPr>
            <p:txBody>
              <a:bodyPr/>
              <a:lstStyle/>
              <a:p>
                <a:r>
                  <a:rPr lang="nb-NO">
                    <a:noFill/>
                  </a:rPr>
                  <a:t> </a:t>
                </a:r>
              </a:p>
            </p:txBody>
          </p:sp>
        </mc:Fallback>
      </mc:AlternateContent>
      <p:pic>
        <p:nvPicPr>
          <p:cNvPr id="5" name="Picture 4" descr="Woman wearing purple clothes">
            <a:extLst>
              <a:ext uri="{FF2B5EF4-FFF2-40B4-BE49-F238E27FC236}">
                <a16:creationId xmlns:a16="http://schemas.microsoft.com/office/drawing/2014/main" id="{E7171A4E-CB9B-4693-91E2-F8F44F05FDE5}"/>
              </a:ext>
            </a:extLst>
          </p:cNvPr>
          <p:cNvPicPr>
            <a:picLocks noChangeAspect="1"/>
          </p:cNvPicPr>
          <p:nvPr/>
        </p:nvPicPr>
        <p:blipFill rotWithShape="1">
          <a:blip r:embed="rId4">
            <a:extLst>
              <a:ext uri="{28A0092B-C50C-407E-A947-70E740481C1C}">
                <a14:useLocalDpi xmlns:a14="http://schemas.microsoft.com/office/drawing/2010/main" val="0"/>
              </a:ext>
            </a:extLst>
          </a:blip>
          <a:srcRect l="14951" r="18203"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12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7CCD1-4DEA-4C6E-9412-421B516616D4}"/>
              </a:ext>
            </a:extLst>
          </p:cNvPr>
          <p:cNvSpPr>
            <a:spLocks noGrp="1"/>
          </p:cNvSpPr>
          <p:nvPr>
            <p:ph type="title"/>
          </p:nvPr>
        </p:nvSpPr>
        <p:spPr>
          <a:xfrm>
            <a:off x="182880" y="4777739"/>
            <a:ext cx="3876190" cy="1412119"/>
          </a:xfrm>
        </p:spPr>
        <p:txBody>
          <a:bodyPr>
            <a:normAutofit/>
          </a:bodyPr>
          <a:lstStyle/>
          <a:p>
            <a:r>
              <a:rPr lang="nb-NO" sz="4800" dirty="0"/>
              <a:t>The </a:t>
            </a:r>
            <a:r>
              <a:rPr lang="nb-NO" sz="4800" dirty="0" err="1"/>
              <a:t>two</a:t>
            </a:r>
            <a:r>
              <a:rPr lang="nb-NO" sz="4800" dirty="0"/>
              <a:t> </a:t>
            </a:r>
            <a:r>
              <a:rPr lang="nb-NO" sz="4800" dirty="0" err="1"/>
              <a:t>paths</a:t>
            </a:r>
            <a:endParaRPr lang="nb-NO" sz="4800" dirty="0"/>
          </a:p>
        </p:txBody>
      </p:sp>
      <p:pic>
        <p:nvPicPr>
          <p:cNvPr id="5" name="Picture 4" descr="Fork in rural forest road">
            <a:extLst>
              <a:ext uri="{FF2B5EF4-FFF2-40B4-BE49-F238E27FC236}">
                <a16:creationId xmlns:a16="http://schemas.microsoft.com/office/drawing/2014/main" id="{8BBAFBF8-3100-4CD0-AAC8-EBE291552ADC}"/>
              </a:ext>
            </a:extLst>
          </p:cNvPr>
          <p:cNvPicPr>
            <a:picLocks noChangeAspect="1"/>
          </p:cNvPicPr>
          <p:nvPr/>
        </p:nvPicPr>
        <p:blipFill rotWithShape="1">
          <a:blip r:embed="rId2">
            <a:extLst>
              <a:ext uri="{28A0092B-C50C-407E-A947-70E740481C1C}">
                <a14:useLocalDpi xmlns:a14="http://schemas.microsoft.com/office/drawing/2010/main" val="0"/>
              </a:ext>
            </a:extLst>
          </a:blip>
          <a:srcRect t="7449" b="2666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3DE12-AC4F-421A-9099-631D5457231C}"/>
                  </a:ext>
                </a:extLst>
              </p:cNvPr>
              <p:cNvSpPr>
                <a:spLocks noGrp="1"/>
              </p:cNvSpPr>
              <p:nvPr>
                <p:ph idx="1"/>
              </p:nvPr>
            </p:nvSpPr>
            <p:spPr>
              <a:xfrm>
                <a:off x="4654294" y="4777739"/>
                <a:ext cx="6897626" cy="1399223"/>
              </a:xfrm>
            </p:spPr>
            <p:txBody>
              <a:bodyPr anchor="ctr">
                <a:normAutofit/>
              </a:bodyPr>
              <a:lstStyle/>
              <a:p>
                <a:r>
                  <a:rPr lang="nb-NO" sz="2200" dirty="0"/>
                  <a:t>[</a:t>
                </a:r>
                <a:r>
                  <a:rPr lang="nb-NO" sz="2200" b="1" dirty="0" err="1"/>
                  <a:t>Statistics</a:t>
                </a:r>
                <a:r>
                  <a:rPr lang="nb-NO" sz="2200" dirty="0"/>
                  <a:t>] «</a:t>
                </a:r>
                <a:r>
                  <a:rPr lang="nb-NO" sz="2200" dirty="0" err="1"/>
                  <a:t>Assume</a:t>
                </a:r>
                <a:r>
                  <a:rPr lang="nb-NO" sz="2200" dirty="0"/>
                  <a:t>» </a:t>
                </a:r>
                <a:r>
                  <a:rPr lang="nb-NO" sz="2200" dirty="0" err="1"/>
                  <a:t>stuff</a:t>
                </a:r>
                <a:r>
                  <a:rPr lang="nb-NO" sz="2200" dirty="0"/>
                  <a:t> </a:t>
                </a:r>
                <a:r>
                  <a:rPr lang="nb-NO" sz="2200" dirty="0" err="1"/>
                  <a:t>about</a:t>
                </a:r>
                <a:r>
                  <a:rPr lang="nb-NO" sz="2200" dirty="0"/>
                  <a:t> </a:t>
                </a:r>
                <a14:m>
                  <m:oMath xmlns:m="http://schemas.openxmlformats.org/officeDocument/2006/math">
                    <m:r>
                      <a:rPr lang="nb-NO" sz="2200" i="1" dirty="0" smtClean="0">
                        <a:latin typeface="Cambria Math" panose="02040503050406030204" pitchFamily="18" charset="0"/>
                      </a:rPr>
                      <m:t>𝑢</m:t>
                    </m:r>
                  </m:oMath>
                </a14:m>
                <a:r>
                  <a:rPr lang="nb-NO" sz="2200" dirty="0"/>
                  <a:t>.</a:t>
                </a:r>
              </a:p>
              <a:p>
                <a:r>
                  <a:rPr lang="nb-NO" sz="2200" dirty="0"/>
                  <a:t>[</a:t>
                </a:r>
                <a:r>
                  <a:rPr lang="nb-NO" sz="2200" b="1" dirty="0"/>
                  <a:t>Machine </a:t>
                </a:r>
                <a:r>
                  <a:rPr lang="nb-NO" sz="2200" b="1" dirty="0" err="1"/>
                  <a:t>learning</a:t>
                </a:r>
                <a:r>
                  <a:rPr lang="nb-NO" sz="2200" dirty="0"/>
                  <a:t>] Make it 100% </a:t>
                </a:r>
                <a:r>
                  <a:rPr lang="nb-NO" sz="2200" dirty="0" err="1"/>
                  <a:t>clear</a:t>
                </a:r>
                <a:r>
                  <a:rPr lang="nb-NO" sz="2200" dirty="0"/>
                  <a:t> </a:t>
                </a:r>
                <a:r>
                  <a:rPr lang="nb-NO" sz="2200" dirty="0" err="1"/>
                  <a:t>what</a:t>
                </a:r>
                <a:r>
                  <a:rPr lang="nb-NO" sz="2200" dirty="0"/>
                  <a:t> </a:t>
                </a:r>
                <a:r>
                  <a:rPr lang="nb-NO" sz="2200" dirty="0" err="1"/>
                  <a:t>kind</a:t>
                </a:r>
                <a:r>
                  <a:rPr lang="nb-NO" sz="2200" dirty="0"/>
                  <a:t> </a:t>
                </a:r>
                <a:r>
                  <a:rPr lang="nb-NO" sz="2200" dirty="0" err="1"/>
                  <a:t>of</a:t>
                </a:r>
                <a:r>
                  <a:rPr lang="nb-NO" sz="2200" dirty="0"/>
                  <a:t> </a:t>
                </a:r>
                <a14:m>
                  <m:oMath xmlns:m="http://schemas.openxmlformats.org/officeDocument/2006/math">
                    <m:r>
                      <a:rPr lang="nb-NO" sz="2200" i="1" dirty="0" smtClean="0">
                        <a:latin typeface="Cambria Math" panose="02040503050406030204" pitchFamily="18" charset="0"/>
                      </a:rPr>
                      <m:t>𝑎</m:t>
                    </m:r>
                  </m:oMath>
                </a14:m>
                <a:r>
                  <a:rPr lang="nb-NO" sz="2200" dirty="0"/>
                  <a:t> and </a:t>
                </a:r>
                <a14:m>
                  <m:oMath xmlns:m="http://schemas.openxmlformats.org/officeDocument/2006/math">
                    <m:r>
                      <a:rPr lang="nb-NO" sz="2200" i="1" dirty="0" smtClean="0">
                        <a:latin typeface="Cambria Math" panose="02040503050406030204" pitchFamily="18" charset="0"/>
                      </a:rPr>
                      <m:t>𝑏</m:t>
                    </m:r>
                  </m:oMath>
                </a14:m>
                <a:r>
                  <a:rPr lang="nb-NO" sz="2200" dirty="0"/>
                  <a:t> </a:t>
                </a:r>
                <a:r>
                  <a:rPr lang="nb-NO" sz="2200" dirty="0" err="1"/>
                  <a:t>you</a:t>
                </a:r>
                <a:r>
                  <a:rPr lang="nb-NO" sz="2200" dirty="0"/>
                  <a:t> </a:t>
                </a:r>
                <a:r>
                  <a:rPr lang="nb-NO" sz="2200" dirty="0" err="1"/>
                  <a:t>are</a:t>
                </a:r>
                <a:r>
                  <a:rPr lang="nb-NO" sz="2200" dirty="0"/>
                  <a:t> </a:t>
                </a:r>
                <a:r>
                  <a:rPr lang="nb-NO" sz="2200" dirty="0" err="1"/>
                  <a:t>looking</a:t>
                </a:r>
                <a:r>
                  <a:rPr lang="nb-NO" sz="2200" dirty="0"/>
                  <a:t> for.</a:t>
                </a:r>
              </a:p>
            </p:txBody>
          </p:sp>
        </mc:Choice>
        <mc:Fallback xmlns="">
          <p:sp>
            <p:nvSpPr>
              <p:cNvPr id="3" name="Content Placeholder 2">
                <a:extLst>
                  <a:ext uri="{FF2B5EF4-FFF2-40B4-BE49-F238E27FC236}">
                    <a16:creationId xmlns:a16="http://schemas.microsoft.com/office/drawing/2014/main" id="{C8C3DE12-AC4F-421A-9099-631D5457231C}"/>
                  </a:ext>
                </a:extLst>
              </p:cNvPr>
              <p:cNvSpPr>
                <a:spLocks noGrp="1" noRot="1" noChangeAspect="1" noMove="1" noResize="1" noEditPoints="1" noAdjustHandles="1" noChangeArrowheads="1" noChangeShapeType="1" noTextEdit="1"/>
              </p:cNvSpPr>
              <p:nvPr>
                <p:ph idx="1"/>
              </p:nvPr>
            </p:nvSpPr>
            <p:spPr>
              <a:xfrm>
                <a:off x="4654294" y="4777739"/>
                <a:ext cx="6897626" cy="1399223"/>
              </a:xfrm>
              <a:blipFill>
                <a:blip r:embed="rId3"/>
                <a:stretch>
                  <a:fillRect l="-972"/>
                </a:stretch>
              </a:blipFill>
            </p:spPr>
            <p:txBody>
              <a:bodyPr/>
              <a:lstStyle/>
              <a:p>
                <a:r>
                  <a:rPr lang="nb-NO">
                    <a:noFill/>
                  </a:rPr>
                  <a:t> </a:t>
                </a:r>
              </a:p>
            </p:txBody>
          </p:sp>
        </mc:Fallback>
      </mc:AlternateContent>
    </p:spTree>
    <p:extLst>
      <p:ext uri="{BB962C8B-B14F-4D97-AF65-F5344CB8AC3E}">
        <p14:creationId xmlns:p14="http://schemas.microsoft.com/office/powerpoint/2010/main" val="6238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8722FA4-16B0-4F3D-934C-F90F1106F61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Goal: Find the best slope and intercept</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8042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FDB6E-AF12-4D84-9F4D-2B626E260E64}"/>
              </a:ext>
            </a:extLst>
          </p:cNvPr>
          <p:cNvSpPr>
            <a:spLocks noGrp="1"/>
          </p:cNvSpPr>
          <p:nvPr>
            <p:ph type="title"/>
          </p:nvPr>
        </p:nvSpPr>
        <p:spPr>
          <a:xfrm>
            <a:off x="361507" y="544068"/>
            <a:ext cx="3818636" cy="1719072"/>
          </a:xfrm>
        </p:spPr>
        <p:txBody>
          <a:bodyPr vert="horz" lIns="91440" tIns="45720" rIns="91440" bIns="45720" rtlCol="0" anchor="b">
            <a:normAutofit/>
          </a:bodyPr>
          <a:lstStyle/>
          <a:p>
            <a:r>
              <a:rPr lang="en-US" sz="5400" kern="1200" dirty="0">
                <a:latin typeface="+mj-lt"/>
                <a:ea typeface="+mj-ea"/>
                <a:cs typeface="+mj-cs"/>
              </a:rPr>
              <a:t>A scatterplot</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39990F7D-A673-49E4-889C-1A5D32BFAF4A}"/>
                  </a:ext>
                </a:extLst>
              </p:cNvPr>
              <p:cNvSpPr>
                <a:spLocks noGrp="1"/>
              </p:cNvSpPr>
              <p:nvPr>
                <p:ph idx="1"/>
              </p:nvPr>
            </p:nvSpPr>
            <p:spPr>
              <a:xfrm>
                <a:off x="630936" y="2807208"/>
                <a:ext cx="3429000" cy="3410712"/>
              </a:xfrm>
            </p:spPr>
            <p:txBody>
              <a:bodyPr anchor="t">
                <a:normAutofit fontScale="77500" lnSpcReduction="20000"/>
              </a:bodyPr>
              <a:lstStyle/>
              <a:p>
                <a:r>
                  <a:rPr lang="en-US" sz="2200" dirty="0"/>
                  <a:t>“Weight of Car” is on the </a:t>
                </a:r>
                <a14:m>
                  <m:oMath xmlns:m="http://schemas.openxmlformats.org/officeDocument/2006/math">
                    <m:r>
                      <a:rPr lang="en-US" sz="2200" i="1" dirty="0" smtClean="0">
                        <a:latin typeface="Cambria Math" panose="02040503050406030204" pitchFamily="18" charset="0"/>
                      </a:rPr>
                      <m:t>𝑥</m:t>
                    </m:r>
                  </m:oMath>
                </a14:m>
                <a:r>
                  <a:rPr lang="en-US" sz="2200" dirty="0"/>
                  <a:t>-axis</a:t>
                </a:r>
              </a:p>
              <a:p>
                <a:pPr lvl="1"/>
                <a:r>
                  <a:rPr lang="en-US" sz="1800" dirty="0"/>
                  <a:t>feature</a:t>
                </a:r>
              </a:p>
              <a:p>
                <a:pPr lvl="1"/>
                <a:r>
                  <a:rPr lang="en-US" sz="1800" dirty="0"/>
                  <a:t>independent variable</a:t>
                </a:r>
              </a:p>
              <a:p>
                <a:pPr lvl="1"/>
                <a:r>
                  <a:rPr lang="en-US" sz="1800" dirty="0"/>
                  <a:t>explanatory variable</a:t>
                </a:r>
              </a:p>
              <a:p>
                <a:pPr lvl="1"/>
                <a:r>
                  <a:rPr lang="en-US" sz="1800" dirty="0"/>
                  <a:t>regressor</a:t>
                </a:r>
              </a:p>
              <a:p>
                <a:pPr lvl="1"/>
                <a:r>
                  <a:rPr lang="en-US" sz="1800" dirty="0"/>
                  <a:t>covariate</a:t>
                </a:r>
              </a:p>
              <a:p>
                <a:pPr lvl="1"/>
                <a:r>
                  <a:rPr lang="en-US" sz="1800" dirty="0"/>
                  <a:t>predictor</a:t>
                </a:r>
                <a:r>
                  <a:rPr lang="en-US" sz="1800" b="1" dirty="0"/>
                  <a:t> </a:t>
                </a:r>
              </a:p>
              <a:p>
                <a:pPr lvl="1"/>
                <a:endParaRPr lang="en-US" sz="1800" dirty="0"/>
              </a:p>
              <a:p>
                <a:r>
                  <a:rPr lang="en-US" sz="2200" dirty="0"/>
                  <a:t>“Miles per gallon” on the </a:t>
                </a:r>
                <a14:m>
                  <m:oMath xmlns:m="http://schemas.openxmlformats.org/officeDocument/2006/math">
                    <m:r>
                      <a:rPr lang="en-US" sz="2200" i="1" dirty="0" smtClean="0">
                        <a:latin typeface="Cambria Math" panose="02040503050406030204" pitchFamily="18" charset="0"/>
                      </a:rPr>
                      <m:t>𝑦</m:t>
                    </m:r>
                  </m:oMath>
                </a14:m>
                <a:r>
                  <a:rPr lang="en-US" sz="2200" dirty="0"/>
                  <a:t>-axis.</a:t>
                </a:r>
              </a:p>
              <a:p>
                <a:pPr lvl="1"/>
                <a:r>
                  <a:rPr lang="en-US" sz="1800" dirty="0"/>
                  <a:t>target</a:t>
                </a:r>
              </a:p>
              <a:p>
                <a:pPr lvl="1"/>
                <a:r>
                  <a:rPr lang="en-US" sz="1800" dirty="0"/>
                  <a:t>outcome</a:t>
                </a:r>
              </a:p>
              <a:p>
                <a:pPr lvl="1"/>
                <a:r>
                  <a:rPr lang="en-US" sz="1800" dirty="0"/>
                  <a:t>dependent variable</a:t>
                </a:r>
              </a:p>
              <a:p>
                <a:pPr lvl="1"/>
                <a:r>
                  <a:rPr lang="en-US" sz="1800" dirty="0"/>
                  <a:t>response</a:t>
                </a:r>
              </a:p>
            </p:txBody>
          </p:sp>
        </mc:Choice>
        <mc:Fallback>
          <p:sp>
            <p:nvSpPr>
              <p:cNvPr id="14" name="Content Placeholder 13">
                <a:extLst>
                  <a:ext uri="{FF2B5EF4-FFF2-40B4-BE49-F238E27FC236}">
                    <a16:creationId xmlns:a16="http://schemas.microsoft.com/office/drawing/2014/main" id="{39990F7D-A673-49E4-889C-1A5D32BFAF4A}"/>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2"/>
                <a:stretch>
                  <a:fillRect l="-890" t="-2683"/>
                </a:stretch>
              </a:blipFill>
            </p:spPr>
            <p:txBody>
              <a:bodyPr/>
              <a:lstStyle/>
              <a:p>
                <a:r>
                  <a:rPr lang="nb-NO">
                    <a:noFill/>
                  </a:rPr>
                  <a:t> </a:t>
                </a:r>
              </a:p>
            </p:txBody>
          </p:sp>
        </mc:Fallback>
      </mc:AlternateContent>
      <p:pic>
        <p:nvPicPr>
          <p:cNvPr id="9" name="Content Placeholder 8" descr="Chart, scatter chart&#10;&#10;Description automatically generated">
            <a:extLst>
              <a:ext uri="{FF2B5EF4-FFF2-40B4-BE49-F238E27FC236}">
                <a16:creationId xmlns:a16="http://schemas.microsoft.com/office/drawing/2014/main" id="{199B812F-2DD8-42AB-BA7F-502593A81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850354"/>
            <a:ext cx="6903720" cy="5157292"/>
          </a:xfrm>
          <a:prstGeom prst="rect">
            <a:avLst/>
          </a:prstGeom>
        </p:spPr>
      </p:pic>
    </p:spTree>
    <p:extLst>
      <p:ext uri="{BB962C8B-B14F-4D97-AF65-F5344CB8AC3E}">
        <p14:creationId xmlns:p14="http://schemas.microsoft.com/office/powerpoint/2010/main" val="233077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6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7035A-5C37-48BC-9FF4-B07EDD44871A}"/>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Minimize the distance between the line and the data</a:t>
            </a:r>
          </a:p>
        </p:txBody>
      </p:sp>
      <p:sp>
        <p:nvSpPr>
          <p:cNvPr id="2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Boat sailing at sea">
            <a:extLst>
              <a:ext uri="{FF2B5EF4-FFF2-40B4-BE49-F238E27FC236}">
                <a16:creationId xmlns:a16="http://schemas.microsoft.com/office/drawing/2014/main" id="{A2B4DDDF-4064-4BA4-A285-26960736AE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61" b="1"/>
          <a:stretch/>
        </p:blipFill>
        <p:spPr>
          <a:xfrm>
            <a:off x="976251" y="942538"/>
            <a:ext cx="7163222" cy="4808332"/>
          </a:xfrm>
          <a:prstGeom prst="rect">
            <a:avLst/>
          </a:prstGeom>
          <a:effectLst/>
        </p:spPr>
      </p:pic>
    </p:spTree>
    <p:extLst>
      <p:ext uri="{BB962C8B-B14F-4D97-AF65-F5344CB8AC3E}">
        <p14:creationId xmlns:p14="http://schemas.microsoft.com/office/powerpoint/2010/main" val="369802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B5D93-D636-444B-995B-84C3F1BC4A92}"/>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a:solidFill>
                  <a:schemeClr val="tx1"/>
                </a:solidFill>
                <a:latin typeface="+mj-lt"/>
                <a:ea typeface="+mj-ea"/>
                <a:cs typeface="+mj-cs"/>
              </a:rPr>
              <a:t>Least absolute deviations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44229-69F4-4757-A892-39D56067CB6F}"/>
                  </a:ext>
                </a:extLst>
              </p:cNvPr>
              <p:cNvSpPr>
                <a:spLocks noGrp="1"/>
              </p:cNvSpPr>
              <p:nvPr>
                <p:ph idx="1"/>
              </p:nvPr>
            </p:nvSpPr>
            <p:spPr>
              <a:xfrm>
                <a:off x="638882" y="5827971"/>
                <a:ext cx="10909643" cy="552659"/>
              </a:xfrm>
            </p:spPr>
            <p:txBody>
              <a:bodyPr vert="horz" lIns="91440" tIns="45720" rIns="91440" bIns="45720" rtlCol="0" anchor="t">
                <a:normAutofit/>
              </a:bodyPr>
              <a:lstStyle/>
              <a:p>
                <a:pPr marL="0" indent="0" algn="ctr">
                  <a:buNone/>
                </a:pPr>
                <a:r>
                  <a:rPr lang="en-US" sz="2400" kern="1200" dirty="0">
                    <a:solidFill>
                      <a:schemeClr val="tx1"/>
                    </a:solidFill>
                    <a:latin typeface="+mn-lt"/>
                    <a:ea typeface="+mn-ea"/>
                    <a:cs typeface="+mn-cs"/>
                  </a:rPr>
                  <a:t>Minimize </a:t>
                </a:r>
                <a14:m>
                  <m:oMath xmlns:m="http://schemas.openxmlformats.org/officeDocument/2006/math">
                    <m:r>
                      <a:rPr lang="en-US" sz="2400" b="0" i="1" kern="1200">
                        <a:solidFill>
                          <a:schemeClr val="tx1"/>
                        </a:solidFill>
                        <a:latin typeface="Cambria Math" panose="02040503050406030204" pitchFamily="18" charset="0"/>
                        <a:ea typeface="+mn-ea"/>
                        <a:cs typeface="+mn-cs"/>
                      </a:rPr>
                      <m:t>∑|</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𝑦</m:t>
                        </m:r>
                      </m:e>
                      <m:sub>
                        <m:r>
                          <a:rPr lang="en-US" sz="2400" b="0" i="1" kern="1200">
                            <a:solidFill>
                              <a:schemeClr val="tx1"/>
                            </a:solidFill>
                            <a:latin typeface="Cambria Math" panose="02040503050406030204" pitchFamily="18" charset="0"/>
                            <a:ea typeface="+mn-ea"/>
                            <a:cs typeface="+mn-cs"/>
                          </a:rPr>
                          <m:t>𝑖</m:t>
                        </m:r>
                      </m:sub>
                    </m:sSub>
                    <m:r>
                      <a:rPr lang="en-US" sz="2400" b="0" i="1" kern="1200">
                        <a:solidFill>
                          <a:schemeClr val="tx1"/>
                        </a:solidFill>
                        <a:latin typeface="Cambria Math" panose="02040503050406030204" pitchFamily="18" charset="0"/>
                        <a:ea typeface="+mn-ea"/>
                        <a:cs typeface="+mn-cs"/>
                      </a:rPr>
                      <m:t>−</m:t>
                    </m:r>
                    <m:d>
                      <m:dPr>
                        <m:ctrlPr>
                          <a:rPr lang="en-US" sz="2400" b="0" i="1" kern="1200">
                            <a:solidFill>
                              <a:schemeClr val="tx1"/>
                            </a:solidFill>
                            <a:latin typeface="Cambria Math" panose="02040503050406030204" pitchFamily="18" charset="0"/>
                            <a:ea typeface="+mn-ea"/>
                            <a:cs typeface="+mn-cs"/>
                          </a:rPr>
                        </m:ctrlPr>
                      </m:dPr>
                      <m:e>
                        <m:r>
                          <a:rPr lang="en-US" sz="2400" b="0" i="1" kern="1200">
                            <a:solidFill>
                              <a:schemeClr val="tx1"/>
                            </a:solidFill>
                            <a:latin typeface="Cambria Math" panose="02040503050406030204" pitchFamily="18" charset="0"/>
                            <a:ea typeface="+mn-ea"/>
                            <a:cs typeface="+mn-cs"/>
                          </a:rPr>
                          <m:t>𝑎</m:t>
                        </m:r>
                        <m:r>
                          <a:rPr lang="en-US" sz="2400" b="0" i="1" kern="1200">
                            <a:solidFill>
                              <a:schemeClr val="tx1"/>
                            </a:solidFill>
                            <a:latin typeface="Cambria Math" panose="02040503050406030204" pitchFamily="18" charset="0"/>
                            <a:ea typeface="+mn-ea"/>
                            <a:cs typeface="+mn-cs"/>
                          </a:rPr>
                          <m:t>+</m:t>
                        </m:r>
                        <m:r>
                          <a:rPr lang="en-US" sz="2400" b="0" i="1" kern="1200">
                            <a:solidFill>
                              <a:schemeClr val="tx1"/>
                            </a:solidFill>
                            <a:latin typeface="Cambria Math" panose="02040503050406030204" pitchFamily="18" charset="0"/>
                            <a:ea typeface="+mn-ea"/>
                            <a:cs typeface="+mn-cs"/>
                          </a:rPr>
                          <m:t>𝑏</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𝑥</m:t>
                            </m:r>
                          </m:e>
                          <m:sub>
                            <m:r>
                              <a:rPr lang="en-US" sz="2400" b="0" i="1" kern="1200">
                                <a:solidFill>
                                  <a:schemeClr val="tx1"/>
                                </a:solidFill>
                                <a:latin typeface="Cambria Math" panose="02040503050406030204" pitchFamily="18" charset="0"/>
                                <a:ea typeface="+mn-ea"/>
                                <a:cs typeface="+mn-cs"/>
                              </a:rPr>
                              <m:t>𝑖</m:t>
                            </m:r>
                          </m:sub>
                        </m:sSub>
                      </m:e>
                    </m:d>
                    <m:r>
                      <a:rPr lang="en-US" sz="2400" b="0" i="1" kern="1200">
                        <a:solidFill>
                          <a:schemeClr val="tx1"/>
                        </a:solidFill>
                        <a:latin typeface="Cambria Math" panose="02040503050406030204" pitchFamily="18" charset="0"/>
                        <a:ea typeface="+mn-ea"/>
                        <a:cs typeface="+mn-cs"/>
                      </a:rPr>
                      <m:t>|</m:t>
                    </m:r>
                  </m:oMath>
                </a14:m>
                <a:r>
                  <a:rPr lang="en-US" sz="2400" kern="1200" dirty="0">
                    <a:solidFill>
                      <a:schemeClr val="tx1"/>
                    </a:solidFill>
                    <a:latin typeface="+mn-lt"/>
                    <a:ea typeface="+mn-ea"/>
                    <a:cs typeface="+mn-cs"/>
                  </a:rPr>
                  <a:t> with respect to </a:t>
                </a:r>
                <a14:m>
                  <m:oMath xmlns:m="http://schemas.openxmlformats.org/officeDocument/2006/math">
                    <m:r>
                      <a:rPr lang="en-US" sz="2400" i="1" kern="1200">
                        <a:solidFill>
                          <a:schemeClr val="tx1"/>
                        </a:solidFill>
                        <a:latin typeface="Cambria Math" panose="02040503050406030204" pitchFamily="18" charset="0"/>
                        <a:ea typeface="+mn-ea"/>
                        <a:cs typeface="+mn-cs"/>
                      </a:rPr>
                      <m:t>𝑎</m:t>
                    </m:r>
                  </m:oMath>
                </a14:m>
                <a:r>
                  <a:rPr lang="en-US" sz="2400" kern="1200" dirty="0">
                    <a:solidFill>
                      <a:schemeClr val="tx1"/>
                    </a:solidFill>
                    <a:latin typeface="+mn-lt"/>
                    <a:ea typeface="+mn-ea"/>
                    <a:cs typeface="+mn-cs"/>
                  </a:rPr>
                  <a:t> and </a:t>
                </a:r>
                <a14:m>
                  <m:oMath xmlns:m="http://schemas.openxmlformats.org/officeDocument/2006/math">
                    <m:r>
                      <a:rPr lang="en-US" sz="2400" i="1" kern="1200">
                        <a:solidFill>
                          <a:schemeClr val="tx1"/>
                        </a:solidFill>
                        <a:latin typeface="Cambria Math" panose="02040503050406030204" pitchFamily="18" charset="0"/>
                        <a:ea typeface="+mn-ea"/>
                        <a:cs typeface="+mn-cs"/>
                      </a:rPr>
                      <m:t>𝑏</m:t>
                    </m:r>
                  </m:oMath>
                </a14:m>
                <a:endParaRPr lang="en-US" sz="2400" kern="1200" dirty="0">
                  <a:solidFill>
                    <a:schemeClr val="tx1"/>
                  </a:solidFill>
                  <a:latin typeface="+mn-lt"/>
                  <a:ea typeface="+mn-ea"/>
                  <a:cs typeface="+mn-cs"/>
                </a:endParaRPr>
              </a:p>
            </p:txBody>
          </p:sp>
        </mc:Choice>
        <mc:Fallback xmlns="">
          <p:sp>
            <p:nvSpPr>
              <p:cNvPr id="3" name="Content Placeholder 2">
                <a:extLst>
                  <a:ext uri="{FF2B5EF4-FFF2-40B4-BE49-F238E27FC236}">
                    <a16:creationId xmlns:a16="http://schemas.microsoft.com/office/drawing/2014/main" id="{26544229-69F4-4757-A892-39D56067CB6F}"/>
                  </a:ext>
                </a:extLst>
              </p:cNvPr>
              <p:cNvSpPr>
                <a:spLocks noGrp="1" noRot="1" noChangeAspect="1" noMove="1" noResize="1" noEditPoints="1" noAdjustHandles="1" noChangeArrowheads="1" noChangeShapeType="1" noTextEdit="1"/>
              </p:cNvSpPr>
              <p:nvPr>
                <p:ph idx="1"/>
              </p:nvPr>
            </p:nvSpPr>
            <p:spPr>
              <a:xfrm>
                <a:off x="638882" y="5827971"/>
                <a:ext cx="10909643" cy="552659"/>
              </a:xfrm>
              <a:blipFill>
                <a:blip r:embed="rId2"/>
                <a:stretch>
                  <a:fillRect t="-15385" b="-1099"/>
                </a:stretch>
              </a:blipFill>
            </p:spPr>
            <p:txBody>
              <a:bodyPr/>
              <a:lstStyle/>
              <a:p>
                <a:r>
                  <a:rPr lang="nb-NO">
                    <a:noFill/>
                  </a:rPr>
                  <a:t> </a:t>
                </a:r>
              </a:p>
            </p:txBody>
          </p:sp>
        </mc:Fallback>
      </mc:AlternateContent>
      <p:pic>
        <p:nvPicPr>
          <p:cNvPr id="5" name="Picture 4" descr="A picture containing text, antenna, line&#10;&#10;Description automatically generated">
            <a:extLst>
              <a:ext uri="{FF2B5EF4-FFF2-40B4-BE49-F238E27FC236}">
                <a16:creationId xmlns:a16="http://schemas.microsoft.com/office/drawing/2014/main" id="{EAAE1906-42FA-44F2-B042-D27B8B87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1" y="477370"/>
            <a:ext cx="6753230" cy="3899992"/>
          </a:xfrm>
          <a:prstGeom prst="rect">
            <a:avLst/>
          </a:prstGeom>
        </p:spPr>
      </p:pic>
      <p:sp>
        <p:nvSpPr>
          <p:cNvPr id="12"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52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F84DC3-D9CD-4D5E-9E42-99F91618C59F}"/>
              </a:ext>
            </a:extLst>
          </p:cNvPr>
          <p:cNvSpPr txBox="1"/>
          <p:nvPr/>
        </p:nvSpPr>
        <p:spPr>
          <a:xfrm>
            <a:off x="355600" y="2463800"/>
            <a:ext cx="2867025" cy="4064000"/>
          </a:xfrm>
          <a:prstGeom prst="rect">
            <a:avLst/>
          </a:prstGeom>
          <a:noFill/>
        </p:spPr>
        <p:txBody>
          <a:bodyPr wrap="square" anchor="t">
            <a:normAutofit lnSpcReduction="10000"/>
          </a:bodyPr>
          <a:lstStyle/>
          <a:p>
            <a:pPr>
              <a:lnSpc>
                <a:spcPct val="90000"/>
              </a:lnSpc>
              <a:spcAft>
                <a:spcPts val="600"/>
              </a:spcAft>
            </a:pPr>
            <a:r>
              <a:rPr lang="en-US" sz="2400" b="0" i="0" dirty="0">
                <a:effectLst/>
                <a:latin typeface="Roboto" panose="02000000000000000000" pitchFamily="2" charset="0"/>
              </a:rPr>
              <a:t>We will mainly use </a:t>
            </a:r>
            <a:r>
              <a:rPr lang="en-US" sz="2400" b="1" i="0" dirty="0" err="1">
                <a:effectLst/>
                <a:latin typeface="Roboto" panose="02000000000000000000" pitchFamily="2" charset="0"/>
              </a:rPr>
              <a:t>statsmodels</a:t>
            </a:r>
            <a:r>
              <a:rPr lang="en-US" sz="2400" b="0" i="0" dirty="0">
                <a:effectLst/>
                <a:latin typeface="Roboto" panose="02000000000000000000" pitchFamily="2" charset="0"/>
              </a:rPr>
              <a:t> in this course. This package does a lot!</a:t>
            </a:r>
          </a:p>
          <a:p>
            <a:pPr>
              <a:lnSpc>
                <a:spcPct val="90000"/>
              </a:lnSpc>
              <a:spcAft>
                <a:spcPts val="600"/>
              </a:spcAft>
            </a:pPr>
            <a:endParaRPr lang="en-US" sz="2400" b="0" i="0" dirty="0">
              <a:effectLst/>
              <a:latin typeface="Roboto" panose="02000000000000000000" pitchFamily="2" charset="0"/>
            </a:endParaRPr>
          </a:p>
          <a:p>
            <a:pPr>
              <a:lnSpc>
                <a:spcPct val="90000"/>
              </a:lnSpc>
              <a:spcAft>
                <a:spcPts val="600"/>
              </a:spcAft>
            </a:pPr>
            <a:r>
              <a:rPr lang="en-US" sz="2400" dirty="0">
                <a:latin typeface="Roboto" panose="02000000000000000000" pitchFamily="2" charset="0"/>
              </a:rPr>
              <a:t>May also use </a:t>
            </a:r>
            <a:r>
              <a:rPr lang="en-US" sz="2400" b="1" dirty="0">
                <a:latin typeface="Roboto" panose="02000000000000000000" pitchFamily="2" charset="0"/>
              </a:rPr>
              <a:t>scikit-learn</a:t>
            </a:r>
            <a:r>
              <a:rPr lang="en-US" sz="2400" dirty="0">
                <a:latin typeface="Roboto" panose="02000000000000000000" pitchFamily="2" charset="0"/>
              </a:rPr>
              <a:t> and </a:t>
            </a:r>
            <a:r>
              <a:rPr lang="en-US" sz="2400" b="1" dirty="0" err="1">
                <a:latin typeface="Roboto" panose="02000000000000000000" pitchFamily="2" charset="0"/>
              </a:rPr>
              <a:t>scipy</a:t>
            </a:r>
            <a:r>
              <a:rPr lang="en-US" sz="2400" dirty="0">
                <a:latin typeface="Roboto" panose="02000000000000000000" pitchFamily="2" charset="0"/>
              </a:rPr>
              <a:t>.</a:t>
            </a:r>
          </a:p>
          <a:p>
            <a:pPr>
              <a:lnSpc>
                <a:spcPct val="90000"/>
              </a:lnSpc>
              <a:spcAft>
                <a:spcPts val="600"/>
              </a:spcAft>
            </a:pPr>
            <a:endParaRPr lang="en-US" sz="2400" dirty="0">
              <a:latin typeface="Roboto" panose="02000000000000000000" pitchFamily="2" charset="0"/>
            </a:endParaRPr>
          </a:p>
          <a:p>
            <a:pPr>
              <a:lnSpc>
                <a:spcPct val="90000"/>
              </a:lnSpc>
              <a:spcAft>
                <a:spcPts val="600"/>
              </a:spcAft>
            </a:pPr>
            <a:r>
              <a:rPr lang="en-US" sz="2400" dirty="0" err="1">
                <a:latin typeface="Roboto" panose="02000000000000000000" pitchFamily="2" charset="0"/>
              </a:rPr>
              <a:t>statsmodels</a:t>
            </a:r>
            <a:r>
              <a:rPr lang="en-US" sz="2400" dirty="0">
                <a:latin typeface="Roboto" panose="02000000000000000000" pitchFamily="2" charset="0"/>
              </a:rPr>
              <a:t> is inspired by the R ecosystem.</a:t>
            </a:r>
            <a:endParaRPr lang="nb-NO" sz="2400" dirty="0"/>
          </a:p>
        </p:txBody>
      </p:sp>
      <p:sp>
        <p:nvSpPr>
          <p:cNvPr id="5" name="TextBox 4">
            <a:extLst>
              <a:ext uri="{FF2B5EF4-FFF2-40B4-BE49-F238E27FC236}">
                <a16:creationId xmlns:a16="http://schemas.microsoft.com/office/drawing/2014/main" id="{0C198761-FE92-464A-857D-0BAB72F03A12}"/>
              </a:ext>
            </a:extLst>
          </p:cNvPr>
          <p:cNvSpPr txBox="1"/>
          <p:nvPr/>
        </p:nvSpPr>
        <p:spPr>
          <a:xfrm>
            <a:off x="3438525" y="3343430"/>
            <a:ext cx="8218488" cy="2986088"/>
          </a:xfrm>
          <a:prstGeom prst="rect">
            <a:avLst/>
          </a:prstGeom>
          <a:noFill/>
        </p:spPr>
        <p:txBody>
          <a:bodyPr wrap="square" anchor="t">
            <a:normAutofit/>
          </a:bodyPr>
          <a:lstStyle/>
          <a:p>
            <a:pPr>
              <a:lnSpc>
                <a:spcPct val="90000"/>
              </a:lnSpc>
              <a:spcAft>
                <a:spcPts val="600"/>
              </a:spcAft>
            </a:pPr>
            <a:r>
              <a:rPr lang="en-US" sz="2200" b="0" i="0" u="none" strike="noStrike" dirty="0" err="1">
                <a:solidFill>
                  <a:srgbClr val="3F51B5"/>
                </a:solidFill>
                <a:effectLst/>
                <a:latin typeface="Roboto" panose="02000000000000000000" pitchFamily="2" charset="0"/>
                <a:hlinkClick r:id="rId2"/>
              </a:rPr>
              <a:t>statsmodels</a:t>
            </a:r>
            <a:r>
              <a:rPr lang="en-US" sz="2200" b="0" i="0" dirty="0">
                <a:effectLst/>
                <a:latin typeface="Roboto" panose="02000000000000000000" pitchFamily="2" charset="0"/>
              </a:rPr>
              <a:t> is a Python module that provides classes and functions for the estimation of many different statistical models, as well as for conducting statistical tests, and statistical data exploration. An extensive list of result statistics are available for each estimator. The results are tested against existing statistical packages to ensure that they are correct. The package is released under the open source Modified BSD (3-clause) license. The online documentation is hosted at </a:t>
            </a:r>
            <a:r>
              <a:rPr lang="en-US" sz="2200" b="0" i="0" u="none" strike="noStrike" dirty="0">
                <a:solidFill>
                  <a:srgbClr val="3F51B5"/>
                </a:solidFill>
                <a:effectLst/>
                <a:latin typeface="Roboto" panose="02000000000000000000" pitchFamily="2" charset="0"/>
                <a:hlinkClick r:id="rId3"/>
              </a:rPr>
              <a:t>statsmodels.org</a:t>
            </a:r>
            <a:r>
              <a:rPr lang="en-US" sz="2200" b="0" i="0" dirty="0">
                <a:effectLst/>
                <a:latin typeface="Roboto" panose="02000000000000000000" pitchFamily="2" charset="0"/>
              </a:rPr>
              <a:t>.</a:t>
            </a:r>
            <a:endParaRPr lang="nb-NO" sz="2200" dirty="0"/>
          </a:p>
        </p:txBody>
      </p:sp>
      <p:sp>
        <p:nvSpPr>
          <p:cNvPr id="2" name="Title 1">
            <a:extLst>
              <a:ext uri="{FF2B5EF4-FFF2-40B4-BE49-F238E27FC236}">
                <a16:creationId xmlns:a16="http://schemas.microsoft.com/office/drawing/2014/main" id="{CD16DB94-A583-46D4-9CAB-28321BE5D0CF}"/>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kern="1200">
                <a:solidFill>
                  <a:schemeClr val="bg1"/>
                </a:solidFill>
                <a:latin typeface="+mj-lt"/>
                <a:ea typeface="+mj-ea"/>
                <a:cs typeface="+mj-cs"/>
              </a:rPr>
              <a:t>statsmodels</a:t>
            </a:r>
          </a:p>
        </p:txBody>
      </p:sp>
    </p:spTree>
    <p:extLst>
      <p:ext uri="{BB962C8B-B14F-4D97-AF65-F5344CB8AC3E}">
        <p14:creationId xmlns:p14="http://schemas.microsoft.com/office/powerpoint/2010/main" val="1709833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6D9B-7454-4855-B6F2-A3728CAEB794}"/>
              </a:ext>
            </a:extLst>
          </p:cNvPr>
          <p:cNvSpPr>
            <a:spLocks noGrp="1"/>
          </p:cNvSpPr>
          <p:nvPr>
            <p:ph type="title"/>
          </p:nvPr>
        </p:nvSpPr>
        <p:spPr>
          <a:xfrm>
            <a:off x="292915" y="129018"/>
            <a:ext cx="10515600" cy="1325563"/>
          </a:xfrm>
        </p:spPr>
        <p:txBody>
          <a:bodyPr/>
          <a:lstStyle/>
          <a:p>
            <a:r>
              <a:rPr lang="nb-NO" dirty="0"/>
              <a:t>LAD </a:t>
            </a:r>
            <a:r>
              <a:rPr lang="nb-NO" dirty="0" err="1"/>
              <a:t>with</a:t>
            </a:r>
            <a:r>
              <a:rPr lang="nb-NO" dirty="0"/>
              <a:t> </a:t>
            </a:r>
            <a:r>
              <a:rPr lang="nb-NO" dirty="0" err="1"/>
              <a:t>statsmodels</a:t>
            </a:r>
            <a:endParaRPr lang="nb-NO" dirty="0"/>
          </a:p>
        </p:txBody>
      </p:sp>
      <p:sp>
        <p:nvSpPr>
          <p:cNvPr id="3" name="Content Placeholder 2">
            <a:extLst>
              <a:ext uri="{FF2B5EF4-FFF2-40B4-BE49-F238E27FC236}">
                <a16:creationId xmlns:a16="http://schemas.microsoft.com/office/drawing/2014/main" id="{16D4BFE5-E6A4-4A07-B186-5B00CBF1F397}"/>
              </a:ext>
            </a:extLst>
          </p:cNvPr>
          <p:cNvSpPr>
            <a:spLocks noGrp="1"/>
          </p:cNvSpPr>
          <p:nvPr>
            <p:ph idx="1"/>
          </p:nvPr>
        </p:nvSpPr>
        <p:spPr>
          <a:xfrm>
            <a:off x="292915" y="1305507"/>
            <a:ext cx="7852795" cy="4969254"/>
          </a:xfrm>
        </p:spPr>
        <p:txBody>
          <a:bodyPr>
            <a:normAutofit fontScale="55000" lnSpcReduction="20000"/>
          </a:bodyPr>
          <a:lstStyle/>
          <a:p>
            <a:pPr marL="0" indent="0">
              <a:buNone/>
            </a:pPr>
            <a:endParaRPr lang="nb-NO"/>
          </a:p>
          <a:p>
            <a:pPr marL="0" indent="0">
              <a:buNone/>
            </a:pPr>
            <a:r>
              <a:rPr lang="nb-NO" b="0">
                <a:solidFill>
                  <a:srgbClr val="AF00DB"/>
                </a:solidFill>
                <a:effectLst/>
                <a:latin typeface="Consolas" panose="020B0609020204030204" pitchFamily="49" charset="0"/>
              </a:rPr>
              <a:t>import</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numpy</a:t>
            </a:r>
            <a:r>
              <a:rPr lang="nb-NO" b="0">
                <a:solidFill>
                  <a:srgbClr val="000000"/>
                </a:solidFill>
                <a:effectLst/>
                <a:latin typeface="Consolas" panose="020B0609020204030204" pitchFamily="49" charset="0"/>
              </a:rPr>
              <a:t> </a:t>
            </a:r>
            <a:r>
              <a:rPr lang="nb-NO" b="0">
                <a:solidFill>
                  <a:srgbClr val="AF00DB"/>
                </a:solidFill>
                <a:effectLst/>
                <a:latin typeface="Consolas" panose="020B0609020204030204" pitchFamily="49" charset="0"/>
              </a:rPr>
              <a:t>as</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np</a:t>
            </a:r>
            <a:endParaRPr lang="nb-NO" b="0">
              <a:solidFill>
                <a:srgbClr val="000000"/>
              </a:solidFill>
              <a:effectLst/>
              <a:latin typeface="Consolas" panose="020B0609020204030204" pitchFamily="49" charset="0"/>
            </a:endParaRPr>
          </a:p>
          <a:p>
            <a:pPr marL="0" indent="0">
              <a:buNone/>
            </a:pPr>
            <a:r>
              <a:rPr lang="nb-NO" b="0">
                <a:solidFill>
                  <a:srgbClr val="AF00DB"/>
                </a:solidFill>
                <a:effectLst/>
                <a:latin typeface="Consolas" panose="020B0609020204030204" pitchFamily="49" charset="0"/>
              </a:rPr>
              <a:t>import</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statsmodels</a:t>
            </a:r>
            <a:r>
              <a:rPr lang="nb-NO" b="0">
                <a:solidFill>
                  <a:srgbClr val="000000"/>
                </a:solidFill>
                <a:effectLst/>
                <a:latin typeface="Consolas" panose="020B0609020204030204" pitchFamily="49" charset="0"/>
              </a:rPr>
              <a:t>.</a:t>
            </a:r>
            <a:r>
              <a:rPr lang="nb-NO" b="0">
                <a:solidFill>
                  <a:srgbClr val="267F99"/>
                </a:solidFill>
                <a:effectLst/>
                <a:latin typeface="Consolas" panose="020B0609020204030204" pitchFamily="49" charset="0"/>
              </a:rPr>
              <a:t>api</a:t>
            </a:r>
            <a:r>
              <a:rPr lang="nb-NO" b="0">
                <a:solidFill>
                  <a:srgbClr val="000000"/>
                </a:solidFill>
                <a:effectLst/>
                <a:latin typeface="Consolas" panose="020B0609020204030204" pitchFamily="49" charset="0"/>
              </a:rPr>
              <a:t> </a:t>
            </a:r>
            <a:r>
              <a:rPr lang="nb-NO" b="0">
                <a:solidFill>
                  <a:srgbClr val="AF00DB"/>
                </a:solidFill>
                <a:effectLst/>
                <a:latin typeface="Consolas" panose="020B0609020204030204" pitchFamily="49" charset="0"/>
              </a:rPr>
              <a:t>as</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sm</a:t>
            </a:r>
            <a:endParaRPr lang="nb-NO" b="0">
              <a:solidFill>
                <a:srgbClr val="000000"/>
              </a:solidFill>
              <a:effectLst/>
              <a:latin typeface="Consolas" panose="020B0609020204030204" pitchFamily="49" charset="0"/>
            </a:endParaRPr>
          </a:p>
          <a:p>
            <a:pPr marL="0" indent="0">
              <a:buNone/>
            </a:pPr>
            <a:r>
              <a:rPr lang="nb-NO" b="0">
                <a:solidFill>
                  <a:srgbClr val="AF00DB"/>
                </a:solidFill>
                <a:effectLst/>
                <a:latin typeface="Consolas" panose="020B0609020204030204" pitchFamily="49" charset="0"/>
              </a:rPr>
              <a:t>import</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statsmodels</a:t>
            </a:r>
            <a:r>
              <a:rPr lang="nb-NO" b="0">
                <a:solidFill>
                  <a:srgbClr val="000000"/>
                </a:solidFill>
                <a:effectLst/>
                <a:latin typeface="Consolas" panose="020B0609020204030204" pitchFamily="49" charset="0"/>
              </a:rPr>
              <a:t>.</a:t>
            </a:r>
            <a:r>
              <a:rPr lang="nb-NO" b="0">
                <a:solidFill>
                  <a:srgbClr val="267F99"/>
                </a:solidFill>
                <a:effectLst/>
                <a:latin typeface="Consolas" panose="020B0609020204030204" pitchFamily="49" charset="0"/>
              </a:rPr>
              <a:t>formula</a:t>
            </a:r>
            <a:r>
              <a:rPr lang="nb-NO" b="0">
                <a:solidFill>
                  <a:srgbClr val="000000"/>
                </a:solidFill>
                <a:effectLst/>
                <a:latin typeface="Consolas" panose="020B0609020204030204" pitchFamily="49" charset="0"/>
              </a:rPr>
              <a:t>.</a:t>
            </a:r>
            <a:r>
              <a:rPr lang="nb-NO" b="0">
                <a:solidFill>
                  <a:srgbClr val="267F99"/>
                </a:solidFill>
                <a:effectLst/>
                <a:latin typeface="Consolas" panose="020B0609020204030204" pitchFamily="49" charset="0"/>
              </a:rPr>
              <a:t>api</a:t>
            </a:r>
            <a:r>
              <a:rPr lang="nb-NO" b="0">
                <a:solidFill>
                  <a:srgbClr val="000000"/>
                </a:solidFill>
                <a:effectLst/>
                <a:latin typeface="Consolas" panose="020B0609020204030204" pitchFamily="49" charset="0"/>
              </a:rPr>
              <a:t> </a:t>
            </a:r>
            <a:r>
              <a:rPr lang="nb-NO" b="0">
                <a:solidFill>
                  <a:srgbClr val="AF00DB"/>
                </a:solidFill>
                <a:effectLst/>
                <a:latin typeface="Consolas" panose="020B0609020204030204" pitchFamily="49" charset="0"/>
              </a:rPr>
              <a:t>as</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smf</a:t>
            </a:r>
            <a:endParaRPr lang="nb-NO" b="0">
              <a:solidFill>
                <a:srgbClr val="000000"/>
              </a:solidFill>
              <a:effectLst/>
              <a:latin typeface="Consolas" panose="020B0609020204030204" pitchFamily="49" charset="0"/>
            </a:endParaRPr>
          </a:p>
          <a:p>
            <a:pPr marL="0" indent="0">
              <a:buNone/>
            </a:pPr>
            <a:r>
              <a:rPr lang="nb-NO" b="0">
                <a:solidFill>
                  <a:srgbClr val="AF00DB"/>
                </a:solidFill>
                <a:effectLst/>
                <a:latin typeface="Consolas" panose="020B0609020204030204" pitchFamily="49" charset="0"/>
              </a:rPr>
              <a:t>import</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pandas</a:t>
            </a:r>
            <a:r>
              <a:rPr lang="nb-NO" b="0">
                <a:solidFill>
                  <a:srgbClr val="000000"/>
                </a:solidFill>
                <a:effectLst/>
                <a:latin typeface="Consolas" panose="020B0609020204030204" pitchFamily="49" charset="0"/>
              </a:rPr>
              <a:t> </a:t>
            </a:r>
            <a:r>
              <a:rPr lang="nb-NO" b="0">
                <a:solidFill>
                  <a:srgbClr val="AF00DB"/>
                </a:solidFill>
                <a:effectLst/>
                <a:latin typeface="Consolas" panose="020B0609020204030204" pitchFamily="49" charset="0"/>
              </a:rPr>
              <a:t>as</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pd</a:t>
            </a:r>
            <a:endParaRPr lang="nb-NO" b="0">
              <a:solidFill>
                <a:srgbClr val="000000"/>
              </a:solidFill>
              <a:effectLst/>
              <a:latin typeface="Consolas" panose="020B0609020204030204" pitchFamily="49" charset="0"/>
            </a:endParaRPr>
          </a:p>
          <a:p>
            <a:pPr marL="0" indent="0">
              <a:buNone/>
            </a:pPr>
            <a:r>
              <a:rPr lang="nb-NO" b="0">
                <a:solidFill>
                  <a:srgbClr val="AF00DB"/>
                </a:solidFill>
                <a:effectLst/>
                <a:latin typeface="Consolas" panose="020B0609020204030204" pitchFamily="49" charset="0"/>
              </a:rPr>
              <a:t>import</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matplotlib</a:t>
            </a:r>
            <a:r>
              <a:rPr lang="nb-NO" b="0">
                <a:solidFill>
                  <a:srgbClr val="000000"/>
                </a:solidFill>
                <a:effectLst/>
                <a:latin typeface="Consolas" panose="020B0609020204030204" pitchFamily="49" charset="0"/>
              </a:rPr>
              <a:t>.</a:t>
            </a:r>
            <a:r>
              <a:rPr lang="nb-NO" b="0">
                <a:solidFill>
                  <a:srgbClr val="267F99"/>
                </a:solidFill>
                <a:effectLst/>
                <a:latin typeface="Consolas" panose="020B0609020204030204" pitchFamily="49" charset="0"/>
              </a:rPr>
              <a:t>pyplot</a:t>
            </a:r>
            <a:r>
              <a:rPr lang="nb-NO" b="0">
                <a:solidFill>
                  <a:srgbClr val="000000"/>
                </a:solidFill>
                <a:effectLst/>
                <a:latin typeface="Consolas" panose="020B0609020204030204" pitchFamily="49" charset="0"/>
              </a:rPr>
              <a:t> </a:t>
            </a:r>
            <a:r>
              <a:rPr lang="nb-NO" b="0">
                <a:solidFill>
                  <a:srgbClr val="AF00DB"/>
                </a:solidFill>
                <a:effectLst/>
                <a:latin typeface="Consolas" panose="020B0609020204030204" pitchFamily="49" charset="0"/>
              </a:rPr>
              <a:t>as</a:t>
            </a:r>
            <a:r>
              <a:rPr lang="nb-NO" b="0">
                <a:solidFill>
                  <a:srgbClr val="000000"/>
                </a:solidFill>
                <a:effectLst/>
                <a:latin typeface="Consolas" panose="020B0609020204030204" pitchFamily="49" charset="0"/>
              </a:rPr>
              <a:t> </a:t>
            </a:r>
            <a:r>
              <a:rPr lang="nb-NO" b="0">
                <a:solidFill>
                  <a:srgbClr val="267F99"/>
                </a:solidFill>
                <a:effectLst/>
                <a:latin typeface="Consolas" panose="020B0609020204030204" pitchFamily="49" charset="0"/>
              </a:rPr>
              <a:t>plt</a:t>
            </a:r>
          </a:p>
          <a:p>
            <a:pPr marL="0" indent="0">
              <a:buNone/>
            </a:pPr>
            <a:endParaRPr lang="nb-NO" b="0">
              <a:solidFill>
                <a:srgbClr val="000000"/>
              </a:solidFill>
              <a:effectLst/>
              <a:latin typeface="Consolas" panose="020B0609020204030204" pitchFamily="49" charset="0"/>
            </a:endParaRPr>
          </a:p>
          <a:p>
            <a:pPr marL="0" indent="0">
              <a:buNone/>
            </a:pPr>
            <a:r>
              <a:rPr lang="nb-NO" b="0">
                <a:solidFill>
                  <a:srgbClr val="001080"/>
                </a:solidFill>
                <a:effectLst/>
                <a:latin typeface="Consolas" panose="020B0609020204030204" pitchFamily="49" charset="0"/>
              </a:rPr>
              <a:t>mod</a:t>
            </a:r>
            <a:r>
              <a:rPr lang="nb-NO" b="0">
                <a:solidFill>
                  <a:srgbClr val="000000"/>
                </a:solidFill>
                <a:effectLst/>
                <a:latin typeface="Consolas" panose="020B0609020204030204" pitchFamily="49" charset="0"/>
              </a:rPr>
              <a:t> = </a:t>
            </a:r>
            <a:r>
              <a:rPr lang="nb-NO" b="0">
                <a:solidFill>
                  <a:srgbClr val="267F99"/>
                </a:solidFill>
                <a:effectLst/>
                <a:latin typeface="Consolas" panose="020B0609020204030204" pitchFamily="49" charset="0"/>
              </a:rPr>
              <a:t>smf</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quantreg</a:t>
            </a:r>
            <a:r>
              <a:rPr lang="nb-NO" b="0">
                <a:solidFill>
                  <a:srgbClr val="000000"/>
                </a:solidFill>
                <a:effectLst/>
                <a:latin typeface="Consolas" panose="020B0609020204030204" pitchFamily="49" charset="0"/>
              </a:rPr>
              <a:t>(</a:t>
            </a:r>
            <a:r>
              <a:rPr lang="nb-NO" b="0">
                <a:solidFill>
                  <a:srgbClr val="A31515"/>
                </a:solidFill>
                <a:effectLst/>
                <a:latin typeface="Consolas" panose="020B0609020204030204" pitchFamily="49" charset="0"/>
              </a:rPr>
              <a:t>"y ~ x"</a:t>
            </a:r>
            <a:r>
              <a:rPr lang="nb-NO" b="0">
                <a:solidFill>
                  <a:srgbClr val="000000"/>
                </a:solidFill>
                <a:effectLst/>
                <a:latin typeface="Consolas" panose="020B0609020204030204" pitchFamily="49" charset="0"/>
              </a:rPr>
              <a:t>, </a:t>
            </a:r>
            <a:r>
              <a:rPr lang="nb-NO" b="0">
                <a:solidFill>
                  <a:srgbClr val="001080"/>
                </a:solidFill>
                <a:effectLst/>
                <a:latin typeface="Consolas" panose="020B0609020204030204" pitchFamily="49" charset="0"/>
              </a:rPr>
              <a:t>data</a:t>
            </a:r>
            <a:r>
              <a:rPr lang="nb-NO" b="0">
                <a:solidFill>
                  <a:srgbClr val="000000"/>
                </a:solidFill>
                <a:effectLst/>
                <a:latin typeface="Consolas" panose="020B0609020204030204" pitchFamily="49" charset="0"/>
              </a:rPr>
              <a:t> = </a:t>
            </a:r>
            <a:r>
              <a:rPr lang="nb-NO" b="0">
                <a:solidFill>
                  <a:srgbClr val="267F99"/>
                </a:solidFill>
                <a:effectLst/>
                <a:latin typeface="Consolas" panose="020B0609020204030204" pitchFamily="49" charset="0"/>
              </a:rPr>
              <a:t>pd</a:t>
            </a:r>
            <a:r>
              <a:rPr lang="nb-NO" b="0">
                <a:solidFill>
                  <a:srgbClr val="000000"/>
                </a:solidFill>
                <a:effectLst/>
                <a:latin typeface="Consolas" panose="020B0609020204030204" pitchFamily="49" charset="0"/>
              </a:rPr>
              <a:t>.</a:t>
            </a:r>
            <a:r>
              <a:rPr lang="nb-NO" b="0">
                <a:solidFill>
                  <a:srgbClr val="267F99"/>
                </a:solidFill>
                <a:effectLst/>
                <a:latin typeface="Consolas" panose="020B0609020204030204" pitchFamily="49" charset="0"/>
              </a:rPr>
              <a:t>DataFrame</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y</a:t>
            </a:r>
            <a:r>
              <a:rPr lang="nb-NO" b="0">
                <a:solidFill>
                  <a:srgbClr val="000000"/>
                </a:solidFill>
                <a:effectLst/>
                <a:latin typeface="Consolas" panose="020B0609020204030204" pitchFamily="49" charset="0"/>
              </a:rPr>
              <a:t>, </a:t>
            </a:r>
            <a:r>
              <a:rPr lang="nb-NO" b="0">
                <a:solidFill>
                  <a:srgbClr val="001080"/>
                </a:solidFill>
                <a:effectLst/>
                <a:latin typeface="Consolas" panose="020B0609020204030204" pitchFamily="49" charset="0"/>
              </a:rPr>
              <a:t>x</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T</a:t>
            </a:r>
            <a:r>
              <a:rPr lang="nb-NO" b="0">
                <a:solidFill>
                  <a:srgbClr val="000000"/>
                </a:solidFill>
                <a:effectLst/>
                <a:latin typeface="Consolas" panose="020B0609020204030204" pitchFamily="49" charset="0"/>
              </a:rPr>
              <a:t>)</a:t>
            </a:r>
          </a:p>
          <a:p>
            <a:pPr marL="0" indent="0">
              <a:buNone/>
            </a:pPr>
            <a:r>
              <a:rPr lang="nb-NO" b="0">
                <a:solidFill>
                  <a:srgbClr val="001080"/>
                </a:solidFill>
                <a:effectLst/>
                <a:latin typeface="Consolas" panose="020B0609020204030204" pitchFamily="49" charset="0"/>
              </a:rPr>
              <a:t>res_lad</a:t>
            </a:r>
            <a:r>
              <a:rPr lang="nb-NO" b="0">
                <a:solidFill>
                  <a:srgbClr val="000000"/>
                </a:solidFill>
                <a:effectLst/>
                <a:latin typeface="Consolas" panose="020B0609020204030204" pitchFamily="49" charset="0"/>
              </a:rPr>
              <a:t> = </a:t>
            </a:r>
            <a:r>
              <a:rPr lang="nb-NO" b="0">
                <a:solidFill>
                  <a:srgbClr val="001080"/>
                </a:solidFill>
                <a:effectLst/>
                <a:latin typeface="Consolas" panose="020B0609020204030204" pitchFamily="49" charset="0"/>
              </a:rPr>
              <a:t>mod</a:t>
            </a:r>
            <a:r>
              <a:rPr lang="nb-NO" b="0">
                <a:solidFill>
                  <a:srgbClr val="000000"/>
                </a:solidFill>
                <a:effectLst/>
                <a:latin typeface="Consolas" panose="020B0609020204030204" pitchFamily="49" charset="0"/>
              </a:rPr>
              <a:t>.</a:t>
            </a:r>
            <a:r>
              <a:rPr lang="nb-NO" b="0">
                <a:solidFill>
                  <a:srgbClr val="795E26"/>
                </a:solidFill>
                <a:effectLst/>
                <a:latin typeface="Consolas" panose="020B0609020204030204" pitchFamily="49" charset="0"/>
              </a:rPr>
              <a:t>fit</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q</a:t>
            </a:r>
            <a:r>
              <a:rPr lang="nb-NO" b="0">
                <a:solidFill>
                  <a:srgbClr val="000000"/>
                </a:solidFill>
                <a:effectLst/>
                <a:latin typeface="Consolas" panose="020B0609020204030204" pitchFamily="49" charset="0"/>
              </a:rPr>
              <a:t> = </a:t>
            </a:r>
            <a:r>
              <a:rPr lang="nb-NO" b="0">
                <a:solidFill>
                  <a:srgbClr val="098658"/>
                </a:solidFill>
                <a:effectLst/>
                <a:latin typeface="Consolas" panose="020B0609020204030204" pitchFamily="49" charset="0"/>
              </a:rPr>
              <a:t>0.5</a:t>
            </a:r>
            <a:r>
              <a:rPr lang="nb-NO" b="0">
                <a:solidFill>
                  <a:srgbClr val="000000"/>
                </a:solidFill>
                <a:effectLst/>
                <a:latin typeface="Consolas" panose="020B0609020204030204" pitchFamily="49" charset="0"/>
              </a:rPr>
              <a:t>)</a:t>
            </a:r>
          </a:p>
          <a:p>
            <a:pPr marL="0" indent="0">
              <a:buNone/>
            </a:pPr>
            <a:r>
              <a:rPr lang="nb-NO" b="0">
                <a:solidFill>
                  <a:srgbClr val="001080"/>
                </a:solidFill>
                <a:effectLst/>
                <a:latin typeface="Consolas" panose="020B0609020204030204" pitchFamily="49" charset="0"/>
              </a:rPr>
              <a:t>res_lad</a:t>
            </a:r>
            <a:r>
              <a:rPr lang="nb-NO" b="0">
                <a:solidFill>
                  <a:srgbClr val="000000"/>
                </a:solidFill>
                <a:effectLst/>
                <a:latin typeface="Consolas" panose="020B0609020204030204" pitchFamily="49" charset="0"/>
              </a:rPr>
              <a:t>.params </a:t>
            </a:r>
          </a:p>
          <a:p>
            <a:pPr marL="0" indent="0">
              <a:buNone/>
            </a:pPr>
            <a:endParaRPr lang="nb-NO" b="0">
              <a:solidFill>
                <a:srgbClr val="000000"/>
              </a:solidFill>
              <a:effectLst/>
              <a:latin typeface="Consolas" panose="020B0609020204030204" pitchFamily="49" charset="0"/>
            </a:endParaRPr>
          </a:p>
          <a:p>
            <a:pPr marL="0" indent="0">
              <a:buNone/>
            </a:pPr>
            <a:r>
              <a:rPr lang="nb-NO" b="0">
                <a:solidFill>
                  <a:srgbClr val="267F99"/>
                </a:solidFill>
                <a:effectLst/>
                <a:latin typeface="Consolas" panose="020B0609020204030204" pitchFamily="49" charset="0"/>
              </a:rPr>
              <a:t>plt</a:t>
            </a:r>
            <a:r>
              <a:rPr lang="nb-NO" b="0">
                <a:solidFill>
                  <a:srgbClr val="000000"/>
                </a:solidFill>
                <a:effectLst/>
                <a:latin typeface="Consolas" panose="020B0609020204030204" pitchFamily="49" charset="0"/>
              </a:rPr>
              <a:t>.</a:t>
            </a:r>
            <a:r>
              <a:rPr lang="nb-NO" b="0">
                <a:solidFill>
                  <a:srgbClr val="795E26"/>
                </a:solidFill>
                <a:effectLst/>
                <a:latin typeface="Consolas" panose="020B0609020204030204" pitchFamily="49" charset="0"/>
              </a:rPr>
              <a:t>scatter</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x</a:t>
            </a:r>
            <a:r>
              <a:rPr lang="nb-NO" b="0">
                <a:solidFill>
                  <a:srgbClr val="000000"/>
                </a:solidFill>
                <a:effectLst/>
                <a:latin typeface="Consolas" panose="020B0609020204030204" pitchFamily="49" charset="0"/>
              </a:rPr>
              <a:t>, </a:t>
            </a:r>
            <a:r>
              <a:rPr lang="nb-NO" b="0">
                <a:solidFill>
                  <a:srgbClr val="001080"/>
                </a:solidFill>
                <a:effectLst/>
                <a:latin typeface="Consolas" panose="020B0609020204030204" pitchFamily="49" charset="0"/>
              </a:rPr>
              <a:t>y</a:t>
            </a:r>
            <a:r>
              <a:rPr lang="nb-NO" b="0">
                <a:solidFill>
                  <a:srgbClr val="000000"/>
                </a:solidFill>
                <a:effectLst/>
                <a:latin typeface="Consolas" panose="020B0609020204030204" pitchFamily="49" charset="0"/>
              </a:rPr>
              <a:t>)</a:t>
            </a:r>
          </a:p>
          <a:p>
            <a:pPr marL="0" indent="0">
              <a:buNone/>
            </a:pPr>
            <a:r>
              <a:rPr lang="nb-NO" b="0">
                <a:solidFill>
                  <a:srgbClr val="267F99"/>
                </a:solidFill>
                <a:effectLst/>
                <a:latin typeface="Consolas" panose="020B0609020204030204" pitchFamily="49" charset="0"/>
              </a:rPr>
              <a:t>plt</a:t>
            </a:r>
            <a:r>
              <a:rPr lang="nb-NO" b="0">
                <a:solidFill>
                  <a:srgbClr val="000000"/>
                </a:solidFill>
                <a:effectLst/>
                <a:latin typeface="Consolas" panose="020B0609020204030204" pitchFamily="49" charset="0"/>
              </a:rPr>
              <a:t>.</a:t>
            </a:r>
            <a:r>
              <a:rPr lang="nb-NO" b="0">
                <a:solidFill>
                  <a:srgbClr val="795E26"/>
                </a:solidFill>
                <a:effectLst/>
                <a:latin typeface="Consolas" panose="020B0609020204030204" pitchFamily="49" charset="0"/>
              </a:rPr>
              <a:t>plot</a:t>
            </a:r>
            <a:r>
              <a:rPr lang="nb-NO" b="0">
                <a:solidFill>
                  <a:srgbClr val="000000"/>
                </a:solidFill>
                <a:effectLst/>
                <a:latin typeface="Consolas" panose="020B0609020204030204" pitchFamily="49" charset="0"/>
              </a:rPr>
              <a:t>(</a:t>
            </a:r>
            <a:r>
              <a:rPr lang="nb-NO" b="0">
                <a:solidFill>
                  <a:srgbClr val="001080"/>
                </a:solidFill>
                <a:effectLst/>
                <a:latin typeface="Consolas" panose="020B0609020204030204" pitchFamily="49" charset="0"/>
              </a:rPr>
              <a:t>x</a:t>
            </a:r>
            <a:r>
              <a:rPr lang="nb-NO" b="0">
                <a:solidFill>
                  <a:srgbClr val="000000"/>
                </a:solidFill>
                <a:effectLst/>
                <a:latin typeface="Consolas" panose="020B0609020204030204" pitchFamily="49" charset="0"/>
              </a:rPr>
              <a:t>, </a:t>
            </a:r>
            <a:r>
              <a:rPr lang="nb-NO" b="0">
                <a:solidFill>
                  <a:srgbClr val="001080"/>
                </a:solidFill>
                <a:effectLst/>
                <a:latin typeface="Consolas" panose="020B0609020204030204" pitchFamily="49" charset="0"/>
              </a:rPr>
              <a:t>res_lad</a:t>
            </a:r>
            <a:r>
              <a:rPr lang="nb-NO" b="0">
                <a:solidFill>
                  <a:srgbClr val="000000"/>
                </a:solidFill>
                <a:effectLst/>
                <a:latin typeface="Consolas" panose="020B0609020204030204" pitchFamily="49" charset="0"/>
              </a:rPr>
              <a:t>.params[</a:t>
            </a:r>
            <a:r>
              <a:rPr lang="nb-NO" b="0">
                <a:solidFill>
                  <a:srgbClr val="098658"/>
                </a:solidFill>
                <a:effectLst/>
                <a:latin typeface="Consolas" panose="020B0609020204030204" pitchFamily="49" charset="0"/>
              </a:rPr>
              <a:t>0</a:t>
            </a:r>
            <a:r>
              <a:rPr lang="nb-NO" b="0">
                <a:solidFill>
                  <a:srgbClr val="000000"/>
                </a:solidFill>
                <a:effectLst/>
                <a:latin typeface="Consolas" panose="020B0609020204030204" pitchFamily="49" charset="0"/>
              </a:rPr>
              <a:t>] + </a:t>
            </a:r>
            <a:r>
              <a:rPr lang="nb-NO" b="0">
                <a:solidFill>
                  <a:srgbClr val="001080"/>
                </a:solidFill>
                <a:effectLst/>
                <a:latin typeface="Consolas" panose="020B0609020204030204" pitchFamily="49" charset="0"/>
              </a:rPr>
              <a:t>x</a:t>
            </a:r>
            <a:r>
              <a:rPr lang="nb-NO" b="0">
                <a:solidFill>
                  <a:srgbClr val="000000"/>
                </a:solidFill>
                <a:effectLst/>
                <a:latin typeface="Consolas" panose="020B0609020204030204" pitchFamily="49" charset="0"/>
              </a:rPr>
              <a:t> * </a:t>
            </a:r>
            <a:r>
              <a:rPr lang="nb-NO" b="0">
                <a:solidFill>
                  <a:srgbClr val="001080"/>
                </a:solidFill>
                <a:effectLst/>
                <a:latin typeface="Consolas" panose="020B0609020204030204" pitchFamily="49" charset="0"/>
              </a:rPr>
              <a:t>res_lad</a:t>
            </a:r>
            <a:r>
              <a:rPr lang="nb-NO" b="0">
                <a:solidFill>
                  <a:srgbClr val="000000"/>
                </a:solidFill>
                <a:effectLst/>
                <a:latin typeface="Consolas" panose="020B0609020204030204" pitchFamily="49" charset="0"/>
              </a:rPr>
              <a:t>.params[</a:t>
            </a:r>
            <a:r>
              <a:rPr lang="nb-NO" b="0">
                <a:solidFill>
                  <a:srgbClr val="098658"/>
                </a:solidFill>
                <a:effectLst/>
                <a:latin typeface="Consolas" panose="020B0609020204030204" pitchFamily="49" charset="0"/>
              </a:rPr>
              <a:t>1</a:t>
            </a:r>
            <a:r>
              <a:rPr lang="nb-NO" b="0">
                <a:solidFill>
                  <a:srgbClr val="000000"/>
                </a:solidFill>
                <a:effectLst/>
                <a:latin typeface="Consolas" panose="020B0609020204030204" pitchFamily="49" charset="0"/>
              </a:rPr>
              <a:t>], </a:t>
            </a:r>
            <a:r>
              <a:rPr lang="nb-NO" b="0">
                <a:solidFill>
                  <a:srgbClr val="001080"/>
                </a:solidFill>
                <a:effectLst/>
                <a:latin typeface="Consolas" panose="020B0609020204030204" pitchFamily="49" charset="0"/>
              </a:rPr>
              <a:t>color</a:t>
            </a:r>
            <a:r>
              <a:rPr lang="nb-NO" b="0">
                <a:solidFill>
                  <a:srgbClr val="000000"/>
                </a:solidFill>
                <a:effectLst/>
                <a:latin typeface="Consolas" panose="020B0609020204030204" pitchFamily="49" charset="0"/>
              </a:rPr>
              <a:t> = </a:t>
            </a:r>
            <a:r>
              <a:rPr lang="nb-NO" b="0">
                <a:solidFill>
                  <a:srgbClr val="A31515"/>
                </a:solidFill>
                <a:effectLst/>
                <a:latin typeface="Consolas" panose="020B0609020204030204" pitchFamily="49" charset="0"/>
              </a:rPr>
              <a:t>"black"</a:t>
            </a:r>
            <a:r>
              <a:rPr lang="nb-NO" b="0">
                <a:solidFill>
                  <a:srgbClr val="000000"/>
                </a:solidFill>
                <a:effectLst/>
                <a:latin typeface="Consolas" panose="020B0609020204030204" pitchFamily="49" charset="0"/>
              </a:rPr>
              <a:t>)</a:t>
            </a:r>
          </a:p>
          <a:p>
            <a:pPr marL="0" indent="0">
              <a:buNone/>
            </a:pPr>
            <a:r>
              <a:rPr lang="nb-NO" b="0">
                <a:solidFill>
                  <a:srgbClr val="267F99"/>
                </a:solidFill>
                <a:effectLst/>
                <a:latin typeface="Consolas" panose="020B0609020204030204" pitchFamily="49" charset="0"/>
              </a:rPr>
              <a:t>plt</a:t>
            </a:r>
            <a:r>
              <a:rPr lang="nb-NO" b="0">
                <a:solidFill>
                  <a:srgbClr val="000000"/>
                </a:solidFill>
                <a:effectLst/>
                <a:latin typeface="Consolas" panose="020B0609020204030204" pitchFamily="49" charset="0"/>
              </a:rPr>
              <a:t>.</a:t>
            </a:r>
            <a:r>
              <a:rPr lang="nb-NO" b="0">
                <a:solidFill>
                  <a:srgbClr val="795E26"/>
                </a:solidFill>
                <a:effectLst/>
                <a:latin typeface="Consolas" panose="020B0609020204030204" pitchFamily="49" charset="0"/>
              </a:rPr>
              <a:t>show</a:t>
            </a:r>
            <a:r>
              <a:rPr lang="nb-NO" b="0">
                <a:solidFill>
                  <a:srgbClr val="000000"/>
                </a:solidFill>
                <a:effectLst/>
                <a:latin typeface="Consolas" panose="020B0609020204030204" pitchFamily="49" charset="0"/>
              </a:rPr>
              <a:t>()</a:t>
            </a:r>
          </a:p>
          <a:p>
            <a:pPr marL="0" indent="0">
              <a:buNone/>
            </a:pPr>
            <a:br>
              <a:rPr lang="nb-NO" b="0">
                <a:solidFill>
                  <a:srgbClr val="000000"/>
                </a:solidFill>
                <a:effectLst/>
                <a:latin typeface="Consolas" panose="020B0609020204030204" pitchFamily="49" charset="0"/>
              </a:rPr>
            </a:br>
            <a:endParaRPr lang="nb-NO" b="0">
              <a:solidFill>
                <a:srgbClr val="000000"/>
              </a:solidFill>
              <a:effectLst/>
              <a:latin typeface="Consolas" panose="020B0609020204030204" pitchFamily="49" charset="0"/>
            </a:endParaRPr>
          </a:p>
          <a:p>
            <a:pPr marL="0" indent="0">
              <a:buNone/>
            </a:pPr>
            <a:endParaRPr lang="nb-NO" dirty="0"/>
          </a:p>
        </p:txBody>
      </p:sp>
      <p:pic>
        <p:nvPicPr>
          <p:cNvPr id="5" name="Picture 4" descr="Chart, scatter chart&#10;&#10;Description automatically generated">
            <a:extLst>
              <a:ext uri="{FF2B5EF4-FFF2-40B4-BE49-F238E27FC236}">
                <a16:creationId xmlns:a16="http://schemas.microsoft.com/office/drawing/2014/main" id="{70694E88-DD89-4F2D-BC33-0580AB4DD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392" y="418139"/>
            <a:ext cx="5445308" cy="4083981"/>
          </a:xfrm>
          <a:prstGeom prst="rect">
            <a:avLst/>
          </a:prstGeom>
        </p:spPr>
      </p:pic>
    </p:spTree>
    <p:extLst>
      <p:ext uri="{BB962C8B-B14F-4D97-AF65-F5344CB8AC3E}">
        <p14:creationId xmlns:p14="http://schemas.microsoft.com/office/powerpoint/2010/main" val="1162774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CFD9C4D-0338-4C3D-80BB-4A7345A5D28D}"/>
                  </a:ext>
                </a:extLst>
              </p:cNvPr>
              <p:cNvSpPr>
                <a:spLocks noGrp="1"/>
              </p:cNvSpPr>
              <p:nvPr>
                <p:ph type="title"/>
              </p:nvPr>
            </p:nvSpPr>
            <p:spPr>
              <a:xfrm>
                <a:off x="203200" y="136525"/>
                <a:ext cx="10515600" cy="1325563"/>
              </a:xfrm>
            </p:spPr>
            <p:txBody>
              <a:bodyPr/>
              <a:lstStyle/>
              <a:p>
                <a:r>
                  <a:rPr lang="nb-NO" dirty="0"/>
                  <a:t>How </a:t>
                </a:r>
                <a:r>
                  <a:rPr lang="nb-NO" dirty="0" err="1"/>
                  <a:t>about</a:t>
                </a:r>
                <a:r>
                  <a:rPr lang="nb-NO" dirty="0"/>
                  <a:t> </a:t>
                </a:r>
                <a14:m>
                  <m:oMath xmlns:m="http://schemas.openxmlformats.org/officeDocument/2006/math">
                    <m:r>
                      <m:rPr>
                        <m:sty m:val="p"/>
                      </m:rPr>
                      <a:rPr lang="nb-NO" b="0" i="0" smtClean="0">
                        <a:latin typeface="Cambria Math" panose="02040503050406030204" pitchFamily="18" charset="0"/>
                      </a:rPr>
                      <m:t>y</m:t>
                    </m:r>
                    <m:r>
                      <a:rPr lang="nb-NO" i="1" smtClean="0">
                        <a:latin typeface="Cambria Math" panose="02040503050406030204" pitchFamily="18" charset="0"/>
                      </a:rPr>
                      <m:t>=</m:t>
                    </m:r>
                    <m:r>
                      <a:rPr lang="nb-NO" b="0" i="1" smtClean="0">
                        <a:latin typeface="Cambria Math" panose="02040503050406030204" pitchFamily="18" charset="0"/>
                      </a:rPr>
                      <m:t>2+3</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𝑢</m:t>
                    </m:r>
                  </m:oMath>
                </a14:m>
                <a:r>
                  <a:rPr lang="nb-NO" dirty="0"/>
                  <a:t>?</a:t>
                </a:r>
              </a:p>
            </p:txBody>
          </p:sp>
        </mc:Choice>
        <mc:Fallback xmlns="">
          <p:sp>
            <p:nvSpPr>
              <p:cNvPr id="2" name="Title 1">
                <a:extLst>
                  <a:ext uri="{FF2B5EF4-FFF2-40B4-BE49-F238E27FC236}">
                    <a16:creationId xmlns:a16="http://schemas.microsoft.com/office/drawing/2014/main" id="{5CFD9C4D-0338-4C3D-80BB-4A7345A5D28D}"/>
                  </a:ext>
                </a:extLst>
              </p:cNvPr>
              <p:cNvSpPr>
                <a:spLocks noGrp="1" noRot="1" noChangeAspect="1" noMove="1" noResize="1" noEditPoints="1" noAdjustHandles="1" noChangeArrowheads="1" noChangeShapeType="1" noTextEdit="1"/>
              </p:cNvSpPr>
              <p:nvPr>
                <p:ph type="title"/>
              </p:nvPr>
            </p:nvSpPr>
            <p:spPr>
              <a:xfrm>
                <a:off x="203200" y="136525"/>
                <a:ext cx="10515600" cy="1325563"/>
              </a:xfrm>
              <a:blipFill>
                <a:blip r:embed="rId2"/>
                <a:stretch>
                  <a:fillRect l="-2319"/>
                </a:stretch>
              </a:blipFill>
            </p:spPr>
            <p:txBody>
              <a:bodyPr/>
              <a:lstStyle/>
              <a:p>
                <a:r>
                  <a:rPr lang="nb-NO">
                    <a:noFill/>
                  </a:rPr>
                  <a:t> </a:t>
                </a:r>
              </a:p>
            </p:txBody>
          </p:sp>
        </mc:Fallback>
      </mc:AlternateContent>
      <p:sp>
        <p:nvSpPr>
          <p:cNvPr id="5" name="TextBox 4">
            <a:extLst>
              <a:ext uri="{FF2B5EF4-FFF2-40B4-BE49-F238E27FC236}">
                <a16:creationId xmlns:a16="http://schemas.microsoft.com/office/drawing/2014/main" id="{AAD4E245-2B16-49A8-A75D-C5A9C96FDB9F}"/>
              </a:ext>
            </a:extLst>
          </p:cNvPr>
          <p:cNvSpPr txBox="1"/>
          <p:nvPr/>
        </p:nvSpPr>
        <p:spPr>
          <a:xfrm>
            <a:off x="203200" y="1787942"/>
            <a:ext cx="9093200" cy="4801314"/>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rng</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random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default_rng</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seed</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313</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np</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linspace</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num</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rng</a:t>
            </a:r>
            <a:r>
              <a:rPr lang="nb-NO" b="0" dirty="0" err="1">
                <a:solidFill>
                  <a:srgbClr val="000000"/>
                </a:solidFill>
                <a:effectLst/>
                <a:latin typeface="Consolas" panose="020B0609020204030204" pitchFamily="49" charset="0"/>
              </a:rPr>
              <a:t>.uniform</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1080"/>
                </a:solidFill>
                <a:effectLst/>
                <a:latin typeface="Consolas" panose="020B0609020204030204" pitchFamily="49" charset="0"/>
              </a:rPr>
              <a:t>mod</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quantreg</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pd</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T</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res_lad</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mod</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q</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0.5</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res_lad</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res_lad</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black</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res_lad</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&gt;&gt;&gt; </a:t>
            </a:r>
            <a:r>
              <a:rPr lang="nb-NO" b="0" dirty="0" err="1">
                <a:solidFill>
                  <a:srgbClr val="000000"/>
                </a:solidFill>
                <a:effectLst/>
                <a:latin typeface="Consolas" panose="020B0609020204030204" pitchFamily="49" charset="0"/>
              </a:rPr>
              <a:t>res_lad.params</a:t>
            </a:r>
            <a:endParaRPr lang="nb-NO" b="0" dirty="0">
              <a:solidFill>
                <a:srgbClr val="000000"/>
              </a:solidFill>
              <a:effectLst/>
              <a:latin typeface="Consolas" panose="020B0609020204030204" pitchFamily="49" charset="0"/>
            </a:endParaRPr>
          </a:p>
          <a:p>
            <a:r>
              <a:rPr lang="nb-NO" b="0" dirty="0" err="1">
                <a:solidFill>
                  <a:srgbClr val="000000"/>
                </a:solidFill>
                <a:effectLst/>
                <a:latin typeface="Consolas" panose="020B0609020204030204" pitchFamily="49" charset="0"/>
              </a:rPr>
              <a:t>Intercept</a:t>
            </a:r>
            <a:r>
              <a:rPr lang="nb-NO" b="0" dirty="0">
                <a:solidFill>
                  <a:srgbClr val="000000"/>
                </a:solidFill>
                <a:effectLst/>
                <a:latin typeface="Consolas" panose="020B0609020204030204" pitchFamily="49" charset="0"/>
              </a:rPr>
              <a:t>    2.044628</a:t>
            </a:r>
          </a:p>
          <a:p>
            <a:r>
              <a:rPr lang="nb-NO" b="0" dirty="0">
                <a:solidFill>
                  <a:srgbClr val="000000"/>
                </a:solidFill>
                <a:effectLst/>
                <a:latin typeface="Consolas" panose="020B0609020204030204" pitchFamily="49" charset="0"/>
              </a:rPr>
              <a:t>x            2.935739</a:t>
            </a:r>
          </a:p>
          <a:p>
            <a:r>
              <a:rPr lang="nb-NO" b="0" dirty="0" err="1">
                <a:solidFill>
                  <a:srgbClr val="000000"/>
                </a:solidFill>
                <a:effectLst/>
                <a:latin typeface="Consolas" panose="020B0609020204030204" pitchFamily="49" charset="0"/>
              </a:rPr>
              <a:t>dtype</a:t>
            </a:r>
            <a:r>
              <a:rPr lang="nb-NO" b="0" dirty="0">
                <a:solidFill>
                  <a:srgbClr val="000000"/>
                </a:solidFill>
                <a:effectLst/>
                <a:latin typeface="Consolas" panose="020B0609020204030204" pitchFamily="49" charset="0"/>
              </a:rPr>
              <a:t>: float64</a:t>
            </a:r>
          </a:p>
        </p:txBody>
      </p:sp>
      <p:pic>
        <p:nvPicPr>
          <p:cNvPr id="7" name="Picture 6" descr="Chart, scatter chart&#10;&#10;Description automatically generated">
            <a:extLst>
              <a:ext uri="{FF2B5EF4-FFF2-40B4-BE49-F238E27FC236}">
                <a16:creationId xmlns:a16="http://schemas.microsoft.com/office/drawing/2014/main" id="{F8E6A7A8-2DD7-499F-B2F7-AE89A157D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66" y="1"/>
            <a:ext cx="4995333" cy="3746500"/>
          </a:xfrm>
          <a:prstGeom prst="rect">
            <a:avLst/>
          </a:prstGeom>
        </p:spPr>
      </p:pic>
    </p:spTree>
    <p:extLst>
      <p:ext uri="{BB962C8B-B14F-4D97-AF65-F5344CB8AC3E}">
        <p14:creationId xmlns:p14="http://schemas.microsoft.com/office/powerpoint/2010/main" val="299015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young, little, plant&#10;&#10;Description automatically generated">
            <a:extLst>
              <a:ext uri="{FF2B5EF4-FFF2-40B4-BE49-F238E27FC236}">
                <a16:creationId xmlns:a16="http://schemas.microsoft.com/office/drawing/2014/main" id="{E744A55E-623A-456D-B3FE-BAEC0CF8CC72}"/>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1" y="10"/>
            <a:ext cx="9669642" cy="6857990"/>
          </a:xfrm>
          <a:prstGeom prst="rect">
            <a:avLst/>
          </a:prstGeom>
        </p:spPr>
      </p:pic>
      <p:sp>
        <p:nvSpPr>
          <p:cNvPr id="51" name="Rectangle 5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73B570-731F-477D-A2B6-97128A7586A1}"/>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Why not least absolute deviations?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D5832C-5D1B-4565-A367-FED85DEB4180}"/>
                  </a:ext>
                </a:extLst>
              </p:cNvPr>
              <p:cNvSpPr txBox="1"/>
              <p:nvPr/>
            </p:nvSpPr>
            <p:spPr>
              <a:xfrm>
                <a:off x="7531610" y="2434201"/>
                <a:ext cx="4495290"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dirty="0"/>
                  <a:t>Unstable solutions</a:t>
                </a:r>
                <a:r>
                  <a:rPr lang="en-US" sz="2000" dirty="0"/>
                  <a:t>: The solutions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oMath>
                </a14:m>
                <a:r>
                  <a:rPr lang="en-US" sz="2000" dirty="0"/>
                  <a:t> can make big jumps when the data is just barely changed.</a:t>
                </a:r>
              </a:p>
              <a:p>
                <a:pPr marL="285750" indent="-228600">
                  <a:lnSpc>
                    <a:spcPct val="90000"/>
                  </a:lnSpc>
                  <a:spcAft>
                    <a:spcPts val="600"/>
                  </a:spcAft>
                  <a:buFont typeface="Arial" panose="020B0604020202020204" pitchFamily="34" charset="0"/>
                  <a:buChar char="•"/>
                </a:pPr>
                <a:r>
                  <a:rPr lang="en-US" sz="2000" dirty="0"/>
                  <a:t>There may be multiple solutions too!</a:t>
                </a:r>
              </a:p>
              <a:p>
                <a:pPr marL="285750" indent="-228600">
                  <a:lnSpc>
                    <a:spcPct val="90000"/>
                  </a:lnSpc>
                  <a:spcAft>
                    <a:spcPts val="600"/>
                  </a:spcAft>
                  <a:buFont typeface="Arial" panose="020B0604020202020204" pitchFamily="34" charset="0"/>
                  <a:buChar char="•"/>
                </a:pPr>
                <a:r>
                  <a:rPr lang="en-US" sz="2000" dirty="0"/>
                  <a:t>No closed form solution, must use a program!</a:t>
                </a:r>
              </a:p>
              <a:p>
                <a:pPr marL="285750" indent="-228600">
                  <a:lnSpc>
                    <a:spcPct val="90000"/>
                  </a:lnSpc>
                  <a:spcAft>
                    <a:spcPts val="600"/>
                  </a:spcAft>
                  <a:buFont typeface="Arial" panose="020B0604020202020204" pitchFamily="34" charset="0"/>
                  <a:buChar char="•"/>
                </a:pPr>
                <a:r>
                  <a:rPr lang="en-US" sz="2000" dirty="0"/>
                  <a:t>Not easy to handle theory.</a:t>
                </a:r>
              </a:p>
            </p:txBody>
          </p:sp>
        </mc:Choice>
        <mc:Fallback xmlns="">
          <p:sp>
            <p:nvSpPr>
              <p:cNvPr id="5" name="TextBox 4">
                <a:extLst>
                  <a:ext uri="{FF2B5EF4-FFF2-40B4-BE49-F238E27FC236}">
                    <a16:creationId xmlns:a16="http://schemas.microsoft.com/office/drawing/2014/main" id="{52D5832C-5D1B-4565-A367-FED85DEB4180}"/>
                  </a:ext>
                </a:extLst>
              </p:cNvPr>
              <p:cNvSpPr txBox="1">
                <a:spLocks noRot="1" noChangeAspect="1" noMove="1" noResize="1" noEditPoints="1" noAdjustHandles="1" noChangeArrowheads="1" noChangeShapeType="1" noTextEdit="1"/>
              </p:cNvSpPr>
              <p:nvPr/>
            </p:nvSpPr>
            <p:spPr>
              <a:xfrm>
                <a:off x="7531610" y="2434201"/>
                <a:ext cx="4495290" cy="3742762"/>
              </a:xfrm>
              <a:prstGeom prst="rect">
                <a:avLst/>
              </a:prstGeom>
              <a:blipFill>
                <a:blip r:embed="rId3"/>
                <a:stretch>
                  <a:fillRect t="-1629"/>
                </a:stretch>
              </a:blipFill>
            </p:spPr>
            <p:txBody>
              <a:bodyPr/>
              <a:lstStyle/>
              <a:p>
                <a:r>
                  <a:rPr lang="nb-NO">
                    <a:noFill/>
                  </a:rPr>
                  <a:t> </a:t>
                </a:r>
              </a:p>
            </p:txBody>
          </p:sp>
        </mc:Fallback>
      </mc:AlternateContent>
    </p:spTree>
    <p:extLst>
      <p:ext uri="{BB962C8B-B14F-4D97-AF65-F5344CB8AC3E}">
        <p14:creationId xmlns:p14="http://schemas.microsoft.com/office/powerpoint/2010/main" val="22389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08130-3784-486F-901E-328D8D8F4870}"/>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a:solidFill>
                  <a:schemeClr val="tx1"/>
                </a:solidFill>
                <a:latin typeface="+mj-lt"/>
                <a:ea typeface="+mj-ea"/>
                <a:cs typeface="+mj-cs"/>
              </a:rPr>
              <a:t>Minimizing the square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2A29C2-6B66-4383-B46C-92E3A2127801}"/>
                  </a:ext>
                </a:extLst>
              </p:cNvPr>
              <p:cNvSpPr>
                <a:spLocks noGrp="1"/>
              </p:cNvSpPr>
              <p:nvPr>
                <p:ph idx="1"/>
              </p:nvPr>
            </p:nvSpPr>
            <p:spPr>
              <a:xfrm>
                <a:off x="638881" y="5660607"/>
                <a:ext cx="10909643" cy="552659"/>
              </a:xfrm>
            </p:spPr>
            <p:txBody>
              <a:bodyPr vert="horz" lIns="91440" tIns="45720" rIns="91440" bIns="45720" rtlCol="0" anchor="t">
                <a:normAutofit/>
              </a:bodyPr>
              <a:lstStyle/>
              <a:p>
                <a:pPr marL="0" indent="0" algn="ctr">
                  <a:buNone/>
                </a:pPr>
                <a:r>
                  <a:rPr lang="en-US" sz="2400" kern="1200">
                    <a:solidFill>
                      <a:schemeClr val="tx1"/>
                    </a:solidFill>
                    <a:latin typeface="+mn-lt"/>
                    <a:ea typeface="+mn-ea"/>
                    <a:cs typeface="+mn-cs"/>
                  </a:rPr>
                  <a:t>Minimize </a:t>
                </a:r>
                <a14:m>
                  <m:oMath xmlns:m="http://schemas.openxmlformats.org/officeDocument/2006/math">
                    <m:r>
                      <a:rPr lang="en-US" sz="2400" b="0" i="1" kern="1200">
                        <a:solidFill>
                          <a:schemeClr val="tx1"/>
                        </a:solidFill>
                        <a:latin typeface="Cambria Math" panose="02040503050406030204" pitchFamily="18" charset="0"/>
                        <a:ea typeface="+mn-ea"/>
                        <a:cs typeface="+mn-cs"/>
                      </a:rPr>
                      <m:t>∑</m:t>
                    </m:r>
                    <m:sSup>
                      <m:sSupPr>
                        <m:ctrlPr>
                          <a:rPr lang="en-US" sz="2400" b="0" i="1" kern="1200">
                            <a:solidFill>
                              <a:schemeClr val="tx1"/>
                            </a:solidFill>
                            <a:latin typeface="Cambria Math" panose="02040503050406030204" pitchFamily="18" charset="0"/>
                            <a:ea typeface="+mn-ea"/>
                            <a:cs typeface="+mn-cs"/>
                          </a:rPr>
                        </m:ctrlPr>
                      </m:sSupPr>
                      <m:e>
                        <m:d>
                          <m:dPr>
                            <m:begChr m:val="|"/>
                            <m:endChr m:val="|"/>
                            <m:ctrlPr>
                              <a:rPr lang="en-US" sz="2400" b="0" i="1" kern="1200">
                                <a:solidFill>
                                  <a:schemeClr val="tx1"/>
                                </a:solidFill>
                                <a:latin typeface="Cambria Math" panose="02040503050406030204" pitchFamily="18" charset="0"/>
                                <a:ea typeface="+mn-ea"/>
                                <a:cs typeface="+mn-cs"/>
                              </a:rPr>
                            </m:ctrlPr>
                          </m:dPr>
                          <m:e>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𝑦</m:t>
                                </m:r>
                              </m:e>
                              <m:sub>
                                <m:r>
                                  <a:rPr lang="en-US" sz="2400" b="0" i="1" kern="1200">
                                    <a:solidFill>
                                      <a:schemeClr val="tx1"/>
                                    </a:solidFill>
                                    <a:latin typeface="Cambria Math" panose="02040503050406030204" pitchFamily="18" charset="0"/>
                                    <a:ea typeface="+mn-ea"/>
                                    <a:cs typeface="+mn-cs"/>
                                  </a:rPr>
                                  <m:t>𝑖</m:t>
                                </m:r>
                              </m:sub>
                            </m:sSub>
                            <m:r>
                              <a:rPr lang="en-US" sz="2400" b="0" i="1" kern="1200">
                                <a:solidFill>
                                  <a:schemeClr val="tx1"/>
                                </a:solidFill>
                                <a:latin typeface="Cambria Math" panose="02040503050406030204" pitchFamily="18" charset="0"/>
                                <a:ea typeface="+mn-ea"/>
                                <a:cs typeface="+mn-cs"/>
                              </a:rPr>
                              <m:t>−</m:t>
                            </m:r>
                            <m:d>
                              <m:dPr>
                                <m:ctrlPr>
                                  <a:rPr lang="en-US" sz="2400" b="0" i="1" kern="1200">
                                    <a:solidFill>
                                      <a:schemeClr val="tx1"/>
                                    </a:solidFill>
                                    <a:latin typeface="Cambria Math" panose="02040503050406030204" pitchFamily="18" charset="0"/>
                                    <a:ea typeface="+mn-ea"/>
                                    <a:cs typeface="+mn-cs"/>
                                  </a:rPr>
                                </m:ctrlPr>
                              </m:dPr>
                              <m:e>
                                <m:r>
                                  <a:rPr lang="en-US" sz="2400" b="0" i="1" kern="1200">
                                    <a:solidFill>
                                      <a:schemeClr val="tx1"/>
                                    </a:solidFill>
                                    <a:latin typeface="Cambria Math" panose="02040503050406030204" pitchFamily="18" charset="0"/>
                                    <a:ea typeface="+mn-ea"/>
                                    <a:cs typeface="+mn-cs"/>
                                  </a:rPr>
                                  <m:t>𝑎</m:t>
                                </m:r>
                                <m:r>
                                  <a:rPr lang="en-US" sz="2400" b="0" i="1" kern="1200">
                                    <a:solidFill>
                                      <a:schemeClr val="tx1"/>
                                    </a:solidFill>
                                    <a:latin typeface="Cambria Math" panose="02040503050406030204" pitchFamily="18" charset="0"/>
                                    <a:ea typeface="+mn-ea"/>
                                    <a:cs typeface="+mn-cs"/>
                                  </a:rPr>
                                  <m:t>+</m:t>
                                </m:r>
                                <m:r>
                                  <a:rPr lang="en-US" sz="2400" b="0" i="1" kern="1200">
                                    <a:solidFill>
                                      <a:schemeClr val="tx1"/>
                                    </a:solidFill>
                                    <a:latin typeface="Cambria Math" panose="02040503050406030204" pitchFamily="18" charset="0"/>
                                    <a:ea typeface="+mn-ea"/>
                                    <a:cs typeface="+mn-cs"/>
                                  </a:rPr>
                                  <m:t>𝑏</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𝑥</m:t>
                                    </m:r>
                                  </m:e>
                                  <m:sub>
                                    <m:r>
                                      <a:rPr lang="en-US" sz="2400" b="0" i="1" kern="1200">
                                        <a:solidFill>
                                          <a:schemeClr val="tx1"/>
                                        </a:solidFill>
                                        <a:latin typeface="Cambria Math" panose="02040503050406030204" pitchFamily="18" charset="0"/>
                                        <a:ea typeface="+mn-ea"/>
                                        <a:cs typeface="+mn-cs"/>
                                      </a:rPr>
                                      <m:t>𝑖</m:t>
                                    </m:r>
                                  </m:sub>
                                </m:sSub>
                              </m:e>
                            </m:d>
                          </m:e>
                        </m:d>
                      </m:e>
                      <m:sup>
                        <m:r>
                          <a:rPr lang="en-US" sz="2400" b="0" i="1" kern="1200">
                            <a:solidFill>
                              <a:schemeClr val="tx1"/>
                            </a:solidFill>
                            <a:latin typeface="Cambria Math" panose="02040503050406030204" pitchFamily="18" charset="0"/>
                            <a:ea typeface="+mn-ea"/>
                            <a:cs typeface="+mn-cs"/>
                          </a:rPr>
                          <m:t>2</m:t>
                        </m:r>
                      </m:sup>
                    </m:sSup>
                  </m:oMath>
                </a14:m>
                <a:r>
                  <a:rPr lang="en-US" sz="2400" kern="1200">
                    <a:solidFill>
                      <a:schemeClr val="tx1"/>
                    </a:solidFill>
                    <a:latin typeface="+mn-lt"/>
                    <a:ea typeface="+mn-ea"/>
                    <a:cs typeface="+mn-cs"/>
                  </a:rPr>
                  <a:t> with respect to a and b.</a:t>
                </a:r>
              </a:p>
            </p:txBody>
          </p:sp>
        </mc:Choice>
        <mc:Fallback xmlns="">
          <p:sp>
            <p:nvSpPr>
              <p:cNvPr id="3" name="Content Placeholder 2">
                <a:extLst>
                  <a:ext uri="{FF2B5EF4-FFF2-40B4-BE49-F238E27FC236}">
                    <a16:creationId xmlns:a16="http://schemas.microsoft.com/office/drawing/2014/main" id="{322A29C2-6B66-4383-B46C-92E3A2127801}"/>
                  </a:ext>
                </a:extLst>
              </p:cNvPr>
              <p:cNvSpPr>
                <a:spLocks noGrp="1" noRot="1" noChangeAspect="1" noMove="1" noResize="1" noEditPoints="1" noAdjustHandles="1" noChangeArrowheads="1" noChangeShapeType="1" noTextEdit="1"/>
              </p:cNvSpPr>
              <p:nvPr>
                <p:ph idx="1"/>
              </p:nvPr>
            </p:nvSpPr>
            <p:spPr>
              <a:xfrm>
                <a:off x="638881" y="5660607"/>
                <a:ext cx="10909643" cy="552659"/>
              </a:xfrm>
              <a:blipFill>
                <a:blip r:embed="rId2"/>
                <a:stretch>
                  <a:fillRect t="-15556" b="-2222"/>
                </a:stretch>
              </a:blipFill>
            </p:spPr>
            <p:txBody>
              <a:bodyPr/>
              <a:lstStyle/>
              <a:p>
                <a:r>
                  <a:rPr lang="nb-NO">
                    <a:noFill/>
                  </a:rPr>
                  <a:t> </a:t>
                </a:r>
              </a:p>
            </p:txBody>
          </p:sp>
        </mc:Fallback>
      </mc:AlternateContent>
      <p:pic>
        <p:nvPicPr>
          <p:cNvPr id="5" name="Picture 4" descr="Diagram&#10;&#10;Description automatically generated">
            <a:extLst>
              <a:ext uri="{FF2B5EF4-FFF2-40B4-BE49-F238E27FC236}">
                <a16:creationId xmlns:a16="http://schemas.microsoft.com/office/drawing/2014/main" id="{D4D4425C-EA18-410B-8CC2-6E32E61D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1" y="102126"/>
            <a:ext cx="7540630" cy="4354716"/>
          </a:xfrm>
          <a:prstGeom prst="rect">
            <a:avLst/>
          </a:prstGeom>
        </p:spPr>
      </p:pic>
      <p:sp>
        <p:nvSpPr>
          <p:cNvPr id="15"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36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F2A97-A188-41AD-80D3-8BDB1EAE31A3}"/>
              </a:ext>
            </a:extLst>
          </p:cNvPr>
          <p:cNvSpPr>
            <a:spLocks noGrp="1"/>
          </p:cNvSpPr>
          <p:nvPr>
            <p:ph type="title"/>
          </p:nvPr>
        </p:nvSpPr>
        <p:spPr>
          <a:xfrm>
            <a:off x="635000" y="640823"/>
            <a:ext cx="3418659" cy="5583148"/>
          </a:xfrm>
        </p:spPr>
        <p:txBody>
          <a:bodyPr anchor="ctr">
            <a:normAutofit/>
          </a:bodyPr>
          <a:lstStyle/>
          <a:p>
            <a:r>
              <a:rPr lang="nb-NO" sz="5400" dirty="0" err="1"/>
              <a:t>Why</a:t>
            </a:r>
            <a:r>
              <a:rPr lang="nb-NO" sz="5400" dirty="0"/>
              <a:t> </a:t>
            </a:r>
            <a:r>
              <a:rPr lang="nb-NO" sz="5400" dirty="0" err="1"/>
              <a:t>least</a:t>
            </a:r>
            <a:r>
              <a:rPr lang="nb-NO" sz="5400" dirty="0"/>
              <a:t> </a:t>
            </a:r>
            <a:r>
              <a:rPr lang="nb-NO" sz="5400" dirty="0" err="1"/>
              <a:t>squares</a:t>
            </a:r>
            <a:r>
              <a:rPr lang="nb-NO" sz="5400" dirty="0"/>
              <a: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48176FD-07F6-4878-ABD7-6C78CA279CE7}"/>
              </a:ext>
            </a:extLst>
          </p:cNvPr>
          <p:cNvGraphicFramePr>
            <a:graphicFrameLocks noGrp="1"/>
          </p:cNvGraphicFramePr>
          <p:nvPr>
            <p:ph idx="1"/>
            <p:extLst>
              <p:ext uri="{D42A27DB-BD31-4B8C-83A1-F6EECF244321}">
                <p14:modId xmlns:p14="http://schemas.microsoft.com/office/powerpoint/2010/main" val="40703500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556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8318-DF9C-4C0C-9BAE-7305EE661CB6}"/>
              </a:ext>
            </a:extLst>
          </p:cNvPr>
          <p:cNvSpPr>
            <a:spLocks noGrp="1"/>
          </p:cNvSpPr>
          <p:nvPr>
            <p:ph type="title"/>
          </p:nvPr>
        </p:nvSpPr>
        <p:spPr/>
        <p:txBody>
          <a:bodyPr/>
          <a:lstStyle/>
          <a:p>
            <a:r>
              <a:rPr lang="nb-NO" dirty="0"/>
              <a:t>The mathematics </a:t>
            </a:r>
            <a:r>
              <a:rPr lang="nb-NO" dirty="0" err="1"/>
              <a:t>of</a:t>
            </a:r>
            <a:r>
              <a:rPr lang="nb-NO" dirty="0"/>
              <a:t> </a:t>
            </a:r>
            <a:r>
              <a:rPr lang="nb-NO" dirty="0" err="1"/>
              <a:t>least</a:t>
            </a:r>
            <a:r>
              <a:rPr lang="nb-NO" dirty="0"/>
              <a:t> </a:t>
            </a:r>
            <a:r>
              <a:rPr lang="nb-NO" dirty="0" err="1"/>
              <a:t>squares</a:t>
            </a:r>
            <a:endParaRPr lang="nb-NO" dirty="0"/>
          </a:p>
        </p:txBody>
      </p:sp>
      <p:pic>
        <p:nvPicPr>
          <p:cNvPr id="5" name="Content Placeholder 4">
            <a:extLst>
              <a:ext uri="{FF2B5EF4-FFF2-40B4-BE49-F238E27FC236}">
                <a16:creationId xmlns:a16="http://schemas.microsoft.com/office/drawing/2014/main" id="{4F76F9DF-7C80-407D-9C66-486CB02A9E2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61649" y="1690688"/>
            <a:ext cx="4747845" cy="4402547"/>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0B0019-4067-4067-B988-F05100DF359D}"/>
                  </a:ext>
                </a:extLst>
              </p:cNvPr>
              <p:cNvSpPr txBox="1"/>
              <p:nvPr/>
            </p:nvSpPr>
            <p:spPr>
              <a:xfrm>
                <a:off x="1244991" y="1948375"/>
                <a:ext cx="3819378" cy="2102820"/>
              </a:xfrm>
              <a:prstGeom prst="rect">
                <a:avLst/>
              </a:prstGeom>
              <a:noFill/>
            </p:spPr>
            <p:txBody>
              <a:bodyPr wrap="square" rtlCol="0">
                <a:spAutoFit/>
              </a:bodyPr>
              <a:lstStyle/>
              <a:p>
                <a:r>
                  <a:rPr lang="nb-NO" dirty="0"/>
                  <a:t>Simple </a:t>
                </a:r>
                <a:r>
                  <a:rPr lang="nb-NO" dirty="0" err="1"/>
                  <a:t>closed</a:t>
                </a:r>
                <a:r>
                  <a:rPr lang="nb-NO" dirty="0"/>
                  <a:t> form </a:t>
                </a:r>
                <a:r>
                  <a:rPr lang="nb-NO" dirty="0" err="1"/>
                  <a:t>solutions</a:t>
                </a:r>
                <a:r>
                  <a:rPr lang="nb-NO" dirty="0"/>
                  <a:t> for </a:t>
                </a:r>
                <a:r>
                  <a:rPr lang="nb-NO" dirty="0" err="1"/>
                  <a:t>the</a:t>
                </a:r>
                <a:r>
                  <a:rPr lang="nb-NO" dirty="0"/>
                  <a:t> </a:t>
                </a:r>
                <a:r>
                  <a:rPr lang="nb-NO" dirty="0" err="1"/>
                  <a:t>intercept</a:t>
                </a:r>
                <a:r>
                  <a:rPr lang="nb-NO" dirty="0"/>
                  <a:t> </a:t>
                </a:r>
                <a14:m>
                  <m:oMath xmlns:m="http://schemas.openxmlformats.org/officeDocument/2006/math">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𝛼</m:t>
                        </m:r>
                        <m:r>
                          <a:rPr lang="nb-NO" b="0" i="1" smtClean="0">
                            <a:latin typeface="Cambria Math" panose="02040503050406030204" pitchFamily="18" charset="0"/>
                          </a:rPr>
                          <m:t> </m:t>
                        </m:r>
                      </m:e>
                    </m:acc>
                  </m:oMath>
                </a14:m>
                <a:r>
                  <a:rPr lang="nb-NO" dirty="0"/>
                  <a:t> and </a:t>
                </a:r>
                <a:r>
                  <a:rPr lang="nb-NO" dirty="0" err="1"/>
                  <a:t>the</a:t>
                </a:r>
                <a:r>
                  <a:rPr lang="nb-NO" dirty="0"/>
                  <a:t> </a:t>
                </a:r>
                <a:r>
                  <a:rPr lang="nb-NO" dirty="0" err="1"/>
                  <a:t>slope</a:t>
                </a:r>
                <a:r>
                  <a:rPr lang="nb-NO" dirty="0"/>
                  <a:t> </a:t>
                </a:r>
                <a14:m>
                  <m:oMath xmlns:m="http://schemas.openxmlformats.org/officeDocument/2006/math">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𝛽</m:t>
                        </m:r>
                      </m:e>
                    </m:acc>
                  </m:oMath>
                </a14:m>
                <a:r>
                  <a:rPr lang="nb-NO" dirty="0"/>
                  <a:t>.</a:t>
                </a:r>
              </a:p>
              <a:p>
                <a:endParaRPr lang="nb-NO" dirty="0"/>
              </a:p>
              <a:p>
                <a:r>
                  <a:rPr lang="nb-NO" dirty="0" err="1"/>
                  <a:t>Can</a:t>
                </a:r>
                <a:r>
                  <a:rPr lang="nb-NO" dirty="0"/>
                  <a:t> be </a:t>
                </a:r>
                <a:r>
                  <a:rPr lang="nb-NO" dirty="0" err="1"/>
                  <a:t>derived</a:t>
                </a:r>
                <a:r>
                  <a:rPr lang="nb-NO" dirty="0"/>
                  <a:t> </a:t>
                </a:r>
                <a:r>
                  <a:rPr lang="nb-NO" dirty="0" err="1"/>
                  <a:t>using</a:t>
                </a:r>
                <a:r>
                  <a:rPr lang="nb-NO" dirty="0"/>
                  <a:t> </a:t>
                </a:r>
                <a:r>
                  <a:rPr lang="nb-NO" dirty="0" err="1"/>
                  <a:t>differentiation</a:t>
                </a:r>
                <a:r>
                  <a:rPr lang="nb-NO" dirty="0"/>
                  <a:t>.</a:t>
                </a:r>
              </a:p>
              <a:p>
                <a:endParaRPr lang="nb-NO" dirty="0"/>
              </a:p>
              <a:p>
                <a14:m>
                  <m:oMath xmlns:m="http://schemas.openxmlformats.org/officeDocument/2006/math">
                    <m:bar>
                      <m:barPr>
                        <m:pos m:val="top"/>
                        <m:ctrlPr>
                          <a:rPr lang="nb-NO" b="0" i="1" smtClean="0">
                            <a:latin typeface="Cambria Math" panose="02040503050406030204" pitchFamily="18" charset="0"/>
                          </a:rPr>
                        </m:ctrlPr>
                      </m:barPr>
                      <m:e>
                        <m:r>
                          <a:rPr lang="nb-NO" b="0" i="1" smtClean="0">
                            <a:latin typeface="Cambria Math" panose="02040503050406030204" pitchFamily="18" charset="0"/>
                          </a:rPr>
                          <m:t>𝑥</m:t>
                        </m:r>
                      </m:e>
                    </m:bar>
                  </m:oMath>
                </a14:m>
                <a:r>
                  <a:rPr lang="nb-NO" dirty="0"/>
                  <a:t> is </a:t>
                </a:r>
                <a:r>
                  <a:rPr lang="nb-NO" dirty="0" err="1"/>
                  <a:t>the</a:t>
                </a:r>
                <a:r>
                  <a:rPr lang="nb-NO" dirty="0"/>
                  <a:t> </a:t>
                </a:r>
                <a:r>
                  <a:rPr lang="nb-NO" dirty="0" err="1"/>
                  <a:t>mean</a:t>
                </a:r>
                <a:r>
                  <a:rPr lang="nb-NO" dirty="0"/>
                  <a:t> </a:t>
                </a:r>
                <a:r>
                  <a:rPr lang="nb-NO" dirty="0" err="1"/>
                  <a:t>of</a:t>
                </a:r>
                <a:r>
                  <a:rPr lang="nb-NO" dirty="0"/>
                  <a:t> </a:t>
                </a:r>
                <a:r>
                  <a:rPr lang="nb-NO" dirty="0" err="1"/>
                  <a:t>the</a:t>
                </a:r>
                <a:r>
                  <a:rPr lang="nb-NO" dirty="0"/>
                  <a:t> </a:t>
                </a:r>
                <a:r>
                  <a:rPr lang="nb-NO" dirty="0" err="1"/>
                  <a:t>observed</a:t>
                </a:r>
                <a:r>
                  <a:rPr lang="nb-NO" dirty="0"/>
                  <a:t> </a:t>
                </a:r>
                <a14:m>
                  <m:oMath xmlns:m="http://schemas.openxmlformats.org/officeDocument/2006/math">
                    <m:r>
                      <a:rPr lang="nb-NO" b="0" i="1" smtClean="0">
                        <a:latin typeface="Cambria Math" panose="02040503050406030204" pitchFamily="18" charset="0"/>
                      </a:rPr>
                      <m:t>𝑥</m:t>
                    </m:r>
                  </m:oMath>
                </a14:m>
                <a:r>
                  <a:rPr lang="nb-NO" dirty="0"/>
                  <a:t>s and </a:t>
                </a:r>
                <a:r>
                  <a:rPr lang="nb-NO" dirty="0" err="1"/>
                  <a:t>likewise</a:t>
                </a:r>
                <a:r>
                  <a:rPr lang="nb-NO" dirty="0"/>
                  <a:t> for </a:t>
                </a:r>
                <a14:m>
                  <m:oMath xmlns:m="http://schemas.openxmlformats.org/officeDocument/2006/math">
                    <m:bar>
                      <m:barPr>
                        <m:pos m:val="top"/>
                        <m:ctrlPr>
                          <a:rPr lang="nb-NO" b="0" i="1" smtClean="0">
                            <a:latin typeface="Cambria Math" panose="02040503050406030204" pitchFamily="18" charset="0"/>
                          </a:rPr>
                        </m:ctrlPr>
                      </m:barPr>
                      <m:e>
                        <m:r>
                          <a:rPr lang="nb-NO" b="0" i="1" smtClean="0">
                            <a:latin typeface="Cambria Math" panose="02040503050406030204" pitchFamily="18" charset="0"/>
                          </a:rPr>
                          <m:t>𝑦</m:t>
                        </m:r>
                      </m:e>
                    </m:bar>
                  </m:oMath>
                </a14:m>
                <a:r>
                  <a:rPr lang="nb-NO" dirty="0"/>
                  <a:t>. </a:t>
                </a:r>
              </a:p>
            </p:txBody>
          </p:sp>
        </mc:Choice>
        <mc:Fallback xmlns="">
          <p:sp>
            <p:nvSpPr>
              <p:cNvPr id="6" name="TextBox 5">
                <a:extLst>
                  <a:ext uri="{FF2B5EF4-FFF2-40B4-BE49-F238E27FC236}">
                    <a16:creationId xmlns:a16="http://schemas.microsoft.com/office/drawing/2014/main" id="{AE0B0019-4067-4067-B988-F05100DF359D}"/>
                  </a:ext>
                </a:extLst>
              </p:cNvPr>
              <p:cNvSpPr txBox="1">
                <a:spLocks noRot="1" noChangeAspect="1" noMove="1" noResize="1" noEditPoints="1" noAdjustHandles="1" noChangeArrowheads="1" noChangeShapeType="1" noTextEdit="1"/>
              </p:cNvSpPr>
              <p:nvPr/>
            </p:nvSpPr>
            <p:spPr>
              <a:xfrm>
                <a:off x="1244991" y="1948375"/>
                <a:ext cx="3819378" cy="2102820"/>
              </a:xfrm>
              <a:prstGeom prst="rect">
                <a:avLst/>
              </a:prstGeom>
              <a:blipFill>
                <a:blip r:embed="rId4"/>
                <a:stretch>
                  <a:fillRect l="-1276" t="-1739" b="-1159"/>
                </a:stretch>
              </a:blipFill>
            </p:spPr>
            <p:txBody>
              <a:bodyPr/>
              <a:lstStyle/>
              <a:p>
                <a:r>
                  <a:rPr lang="nb-NO">
                    <a:noFill/>
                  </a:rPr>
                  <a:t> </a:t>
                </a:r>
              </a:p>
            </p:txBody>
          </p:sp>
        </mc:Fallback>
      </mc:AlternateContent>
    </p:spTree>
    <p:extLst>
      <p:ext uri="{BB962C8B-B14F-4D97-AF65-F5344CB8AC3E}">
        <p14:creationId xmlns:p14="http://schemas.microsoft.com/office/powerpoint/2010/main" val="4240867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3BB4-5123-42C6-BE8A-64BB341B87DE}"/>
              </a:ext>
            </a:extLst>
          </p:cNvPr>
          <p:cNvSpPr>
            <a:spLocks noGrp="1"/>
          </p:cNvSpPr>
          <p:nvPr>
            <p:ph type="title"/>
          </p:nvPr>
        </p:nvSpPr>
        <p:spPr/>
        <p:txBody>
          <a:bodyPr/>
          <a:lstStyle/>
          <a:p>
            <a:r>
              <a:rPr lang="nb-NO" dirty="0"/>
              <a:t>Python</a:t>
            </a:r>
          </a:p>
        </p:txBody>
      </p:sp>
      <p:sp>
        <p:nvSpPr>
          <p:cNvPr id="5" name="TextBox 4">
            <a:extLst>
              <a:ext uri="{FF2B5EF4-FFF2-40B4-BE49-F238E27FC236}">
                <a16:creationId xmlns:a16="http://schemas.microsoft.com/office/drawing/2014/main" id="{8086BFE9-0D45-48B2-919F-94DA39B676D6}"/>
              </a:ext>
            </a:extLst>
          </p:cNvPr>
          <p:cNvSpPr txBox="1"/>
          <p:nvPr/>
        </p:nvSpPr>
        <p:spPr>
          <a:xfrm>
            <a:off x="388878" y="3067986"/>
            <a:ext cx="10247723" cy="3416320"/>
          </a:xfrm>
          <a:prstGeom prst="rect">
            <a:avLst/>
          </a:prstGeom>
          <a:noFill/>
        </p:spPr>
        <p:txBody>
          <a:bodyPr wrap="square">
            <a:spAutoFit/>
          </a:bodyPr>
          <a:lstStyle/>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numpy</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np</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statsmodels</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api</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sm</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statsmodels</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formula</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api</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smf</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pandas</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pd</a:t>
            </a:r>
            <a:endParaRPr lang="nb-NO" b="0" dirty="0">
              <a:solidFill>
                <a:srgbClr val="000000"/>
              </a:solidFill>
              <a:effectLst/>
              <a:latin typeface="Consolas" panose="020B0609020204030204" pitchFamily="49" charset="0"/>
            </a:endParaRPr>
          </a:p>
          <a:p>
            <a:r>
              <a:rPr lang="nb-NO" b="0" dirty="0">
                <a:solidFill>
                  <a:srgbClr val="AF00DB"/>
                </a:solidFill>
                <a:effectLst/>
                <a:latin typeface="Consolas" panose="020B0609020204030204" pitchFamily="49" charset="0"/>
              </a:rPr>
              <a:t>import</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matplotlib</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pyplot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as</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plt</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err="1">
                <a:solidFill>
                  <a:srgbClr val="001080"/>
                </a:solidFill>
                <a:effectLst/>
                <a:latin typeface="Consolas" panose="020B0609020204030204" pitchFamily="49" charset="0"/>
              </a:rPr>
              <a:t>res_ls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"y ~ 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pd</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DataFrame</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 </a:t>
            </a: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black</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p:txBody>
      </p:sp>
      <p:pic>
        <p:nvPicPr>
          <p:cNvPr id="6" name="Content Placeholder 4" descr="Chart, scatter chart&#10;&#10;Description automatically generated">
            <a:extLst>
              <a:ext uri="{FF2B5EF4-FFF2-40B4-BE49-F238E27FC236}">
                <a16:creationId xmlns:a16="http://schemas.microsoft.com/office/drawing/2014/main" id="{452382EC-58D5-496D-83F7-FD2F86D4E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523" y="3061"/>
            <a:ext cx="5582478" cy="4186858"/>
          </a:xfrm>
          <a:prstGeom prst="rect">
            <a:avLst/>
          </a:prstGeom>
        </p:spPr>
      </p:pic>
    </p:spTree>
    <p:extLst>
      <p:ext uri="{BB962C8B-B14F-4D97-AF65-F5344CB8AC3E}">
        <p14:creationId xmlns:p14="http://schemas.microsoft.com/office/powerpoint/2010/main" val="248965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4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B14EBA-1FFD-4724-8719-257832D85295}"/>
              </a:ext>
            </a:extLst>
          </p:cNvPr>
          <p:cNvSpPr>
            <a:spLocks noGrp="1"/>
          </p:cNvSpPr>
          <p:nvPr>
            <p:ph type="title"/>
          </p:nvPr>
        </p:nvSpPr>
        <p:spPr>
          <a:xfrm>
            <a:off x="342900" y="609600"/>
            <a:ext cx="4234641" cy="1330839"/>
          </a:xfrm>
        </p:spPr>
        <p:txBody>
          <a:bodyPr>
            <a:normAutofit/>
          </a:bodyPr>
          <a:lstStyle/>
          <a:p>
            <a:r>
              <a:rPr lang="nb-NO" dirty="0"/>
              <a:t>Linear </a:t>
            </a:r>
            <a:r>
              <a:rPr lang="nb-NO" dirty="0" err="1"/>
              <a:t>regression</a:t>
            </a:r>
            <a:endParaRPr lang="nb-NO"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697543AD-E5D3-48DA-9DB4-C5E970CD5CAD}"/>
                  </a:ext>
                </a:extLst>
              </p:cNvPr>
              <p:cNvSpPr>
                <a:spLocks noGrp="1"/>
              </p:cNvSpPr>
              <p:nvPr>
                <p:ph idx="1"/>
              </p:nvPr>
            </p:nvSpPr>
            <p:spPr>
              <a:xfrm>
                <a:off x="139700" y="2410002"/>
                <a:ext cx="4437841" cy="4206698"/>
              </a:xfrm>
            </p:spPr>
            <p:txBody>
              <a:bodyPr>
                <a:normAutofit/>
              </a:bodyPr>
              <a:lstStyle/>
              <a:p>
                <a14:m>
                  <m:oMath xmlns:m="http://schemas.openxmlformats.org/officeDocument/2006/math">
                    <m:r>
                      <a:rPr lang="nb-NO" sz="1700" b="0" i="1">
                        <a:latin typeface="Cambria Math" panose="02040503050406030204" pitchFamily="18" charset="0"/>
                      </a:rPr>
                      <m:t>𝑦</m:t>
                    </m:r>
                    <m:r>
                      <a:rPr lang="nb-NO" sz="1700" b="0" i="1">
                        <a:latin typeface="Cambria Math" panose="02040503050406030204" pitchFamily="18" charset="0"/>
                      </a:rPr>
                      <m:t>=</m:t>
                    </m:r>
                    <m:r>
                      <a:rPr lang="nb-NO" sz="1700" b="0" i="1">
                        <a:latin typeface="Cambria Math" panose="02040503050406030204" pitchFamily="18" charset="0"/>
                      </a:rPr>
                      <m:t>𝑎</m:t>
                    </m:r>
                    <m:r>
                      <a:rPr lang="nb-NO" sz="1700" b="0" i="1">
                        <a:latin typeface="Cambria Math" panose="02040503050406030204" pitchFamily="18" charset="0"/>
                      </a:rPr>
                      <m:t>+</m:t>
                    </m:r>
                    <m:r>
                      <a:rPr lang="nb-NO" sz="1700" b="0" i="1">
                        <a:latin typeface="Cambria Math" panose="02040503050406030204" pitchFamily="18" charset="0"/>
                      </a:rPr>
                      <m:t>𝑏𝑥</m:t>
                    </m:r>
                  </m:oMath>
                </a14:m>
                <a:endParaRPr lang="en-US" sz="1700" dirty="0"/>
              </a:p>
              <a:p>
                <a14:m>
                  <m:oMath xmlns:m="http://schemas.openxmlformats.org/officeDocument/2006/math">
                    <m:r>
                      <a:rPr lang="nb-NO" sz="1700" b="0" i="1">
                        <a:latin typeface="Cambria Math" panose="02040503050406030204" pitchFamily="18" charset="0"/>
                      </a:rPr>
                      <m:t>𝑎</m:t>
                    </m:r>
                  </m:oMath>
                </a14:m>
                <a:r>
                  <a:rPr lang="en-US" sz="1700" dirty="0"/>
                  <a:t> is the intercept</a:t>
                </a:r>
              </a:p>
              <a:p>
                <a14:m>
                  <m:oMath xmlns:m="http://schemas.openxmlformats.org/officeDocument/2006/math">
                    <m:r>
                      <a:rPr lang="nb-NO" sz="1700" b="0" i="1">
                        <a:latin typeface="Cambria Math" panose="02040503050406030204" pitchFamily="18" charset="0"/>
                      </a:rPr>
                      <m:t>𝑏</m:t>
                    </m:r>
                  </m:oMath>
                </a14:m>
                <a:r>
                  <a:rPr lang="en-US" sz="1700" dirty="0"/>
                  <a:t> is the slope</a:t>
                </a:r>
              </a:p>
              <a:p>
                <a:r>
                  <a:rPr lang="en-US" sz="1700" dirty="0"/>
                  <a:t>Here:</a:t>
                </a:r>
              </a:p>
              <a:p>
                <a:pPr lvl="1"/>
                <a14:m>
                  <m:oMath xmlns:m="http://schemas.openxmlformats.org/officeDocument/2006/math">
                    <m:r>
                      <a:rPr lang="en-US" sz="1700" i="1">
                        <a:latin typeface="Cambria Math" panose="02040503050406030204" pitchFamily="18" charset="0"/>
                      </a:rPr>
                      <m:t>𝑎</m:t>
                    </m:r>
                    <m:r>
                      <a:rPr lang="en-US" sz="1700" i="1">
                        <a:latin typeface="Cambria Math" panose="02040503050406030204" pitchFamily="18" charset="0"/>
                      </a:rPr>
                      <m:t> = 37 </m:t>
                    </m:r>
                  </m:oMath>
                </a14:m>
                <a:endParaRPr lang="en-US" sz="1700" dirty="0"/>
              </a:p>
              <a:p>
                <a:pPr lvl="1"/>
                <a14:m>
                  <m:oMath xmlns:m="http://schemas.openxmlformats.org/officeDocument/2006/math">
                    <m:r>
                      <a:rPr lang="en-US" sz="1700" i="1">
                        <a:latin typeface="Cambria Math" panose="02040503050406030204" pitchFamily="18" charset="0"/>
                      </a:rPr>
                      <m:t>𝑏</m:t>
                    </m:r>
                    <m:r>
                      <a:rPr lang="en-US" sz="1700" i="1">
                        <a:latin typeface="Cambria Math" panose="02040503050406030204" pitchFamily="18" charset="0"/>
                      </a:rPr>
                      <m:t> = −5.3</m:t>
                    </m:r>
                  </m:oMath>
                </a14:m>
                <a:endParaRPr lang="en-US" sz="1700" dirty="0"/>
              </a:p>
              <a:p>
                <a:endParaRPr lang="en-US" sz="1700" dirty="0"/>
              </a:p>
              <a:p>
                <a:pPr marL="0" indent="0">
                  <a:buNone/>
                </a:pPr>
                <a:r>
                  <a:rPr lang="en-US" sz="1700" dirty="0"/>
                  <a:t>Wikipedia: “</a:t>
                </a:r>
                <a:r>
                  <a:rPr lang="en-US" sz="1700" b="1" i="0" dirty="0">
                    <a:effectLst/>
                    <a:latin typeface="Arial" panose="020B0604020202020204" pitchFamily="34" charset="0"/>
                  </a:rPr>
                  <a:t>Linearity</a:t>
                </a:r>
                <a:r>
                  <a:rPr lang="en-US" sz="1700" b="0" i="0" dirty="0">
                    <a:effectLst/>
                    <a:latin typeface="Arial" panose="020B0604020202020204" pitchFamily="34" charset="0"/>
                  </a:rPr>
                  <a:t> is the property of a mathematical relationship (</a:t>
                </a:r>
                <a:r>
                  <a:rPr lang="en-US" sz="1700" b="0" i="1" u="none" strike="noStrike" dirty="0">
                    <a:effectLst/>
                    <a:latin typeface="Arial" panose="020B0604020202020204" pitchFamily="34" charset="0"/>
                    <a:hlinkClick r:id="rId2"/>
                  </a:rPr>
                  <a:t>function</a:t>
                </a:r>
                <a:r>
                  <a:rPr lang="en-US" sz="1700" b="0" i="0" dirty="0">
                    <a:effectLst/>
                    <a:latin typeface="Arial" panose="020B0604020202020204" pitchFamily="34" charset="0"/>
                  </a:rPr>
                  <a:t>) that can be </a:t>
                </a:r>
                <a:r>
                  <a:rPr lang="en-US" sz="1700" b="0" i="0" u="none" strike="noStrike" dirty="0">
                    <a:effectLst/>
                    <a:latin typeface="Arial" panose="020B0604020202020204" pitchFamily="34" charset="0"/>
                    <a:hlinkClick r:id="rId3" tooltip="Graph of a function"/>
                  </a:rPr>
                  <a:t>graphically</a:t>
                </a:r>
                <a:r>
                  <a:rPr lang="en-US" sz="1700" b="0" i="0" dirty="0">
                    <a:effectLst/>
                    <a:latin typeface="Arial" panose="020B0604020202020204" pitchFamily="34" charset="0"/>
                  </a:rPr>
                  <a:t> represented as a straight </a:t>
                </a:r>
                <a:r>
                  <a:rPr lang="en-US" sz="1700" b="0" i="0" u="none" strike="noStrike" dirty="0">
                    <a:effectLst/>
                    <a:latin typeface="Arial" panose="020B0604020202020204" pitchFamily="34" charset="0"/>
                    <a:hlinkClick r:id="rId4" tooltip="Line (geometry)"/>
                  </a:rPr>
                  <a:t>line</a:t>
                </a:r>
                <a:r>
                  <a:rPr lang="en-US" sz="1700" b="0" i="0" dirty="0">
                    <a:effectLst/>
                    <a:latin typeface="Arial" panose="020B0604020202020204" pitchFamily="34" charset="0"/>
                  </a:rPr>
                  <a:t>.”</a:t>
                </a:r>
                <a:endParaRPr lang="en-US" sz="1700" dirty="0"/>
              </a:p>
              <a:p>
                <a:endParaRPr lang="en-US" sz="1700" dirty="0"/>
              </a:p>
            </p:txBody>
          </p:sp>
        </mc:Choice>
        <mc:Fallback xmlns="">
          <p:sp>
            <p:nvSpPr>
              <p:cNvPr id="9" name="Content Placeholder 8">
                <a:extLst>
                  <a:ext uri="{FF2B5EF4-FFF2-40B4-BE49-F238E27FC236}">
                    <a16:creationId xmlns:a16="http://schemas.microsoft.com/office/drawing/2014/main" id="{697543AD-E5D3-48DA-9DB4-C5E970CD5CAD}"/>
                  </a:ext>
                </a:extLst>
              </p:cNvPr>
              <p:cNvSpPr>
                <a:spLocks noGrp="1" noRot="1" noChangeAspect="1" noMove="1" noResize="1" noEditPoints="1" noAdjustHandles="1" noChangeArrowheads="1" noChangeShapeType="1" noTextEdit="1"/>
              </p:cNvSpPr>
              <p:nvPr>
                <p:ph idx="1"/>
              </p:nvPr>
            </p:nvSpPr>
            <p:spPr>
              <a:xfrm>
                <a:off x="139700" y="2410002"/>
                <a:ext cx="4437841" cy="4206698"/>
              </a:xfrm>
              <a:blipFill>
                <a:blip r:embed="rId5"/>
                <a:stretch>
                  <a:fillRect l="-962" t="-725" r="-1923"/>
                </a:stretch>
              </a:blipFill>
            </p:spPr>
            <p:txBody>
              <a:bodyPr/>
              <a:lstStyle/>
              <a:p>
                <a:r>
                  <a:rPr lang="nb-NO">
                    <a:noFill/>
                  </a:rPr>
                  <a:t> </a:t>
                </a:r>
              </a:p>
            </p:txBody>
          </p:sp>
        </mc:Fallback>
      </mc:AlternateContent>
      <p:pic>
        <p:nvPicPr>
          <p:cNvPr id="5" name="Content Placeholder 4" descr="Chart, scatter chart&#10;&#10;Description automatically generated">
            <a:extLst>
              <a:ext uri="{FF2B5EF4-FFF2-40B4-BE49-F238E27FC236}">
                <a16:creationId xmlns:a16="http://schemas.microsoft.com/office/drawing/2014/main" id="{D0D702FA-0AC7-4C39-BD2E-1546E0D3A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5457" y="1141830"/>
            <a:ext cx="6155141" cy="4598080"/>
          </a:xfrm>
          <a:prstGeom prst="rect">
            <a:avLst/>
          </a:prstGeom>
        </p:spPr>
      </p:pic>
    </p:spTree>
    <p:extLst>
      <p:ext uri="{BB962C8B-B14F-4D97-AF65-F5344CB8AC3E}">
        <p14:creationId xmlns:p14="http://schemas.microsoft.com/office/powerpoint/2010/main" val="2286853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AC1415-B8F3-4155-AFF3-025581B4366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The </a:t>
                </a:r>
                <a14:m>
                  <m:oMath xmlns:m="http://schemas.openxmlformats.org/officeDocument/2006/math">
                    <m:r>
                      <a:rPr lang="en-US" sz="7200" b="0" i="1" kern="1200">
                        <a:solidFill>
                          <a:schemeClr val="tx1"/>
                        </a:solidFill>
                        <a:latin typeface="Cambria Math" panose="02040503050406030204" pitchFamily="18" charset="0"/>
                        <a:ea typeface="+mj-ea"/>
                        <a:cs typeface="+mj-cs"/>
                      </a:rPr>
                      <m:t>𝑦</m:t>
                    </m:r>
                    <m:r>
                      <a:rPr lang="en-US" sz="7200" b="0" i="1" kern="1200">
                        <a:solidFill>
                          <a:schemeClr val="tx1"/>
                        </a:solidFill>
                        <a:latin typeface="Cambria Math" panose="02040503050406030204" pitchFamily="18" charset="0"/>
                        <a:ea typeface="+mj-ea"/>
                        <a:cs typeface="+mj-cs"/>
                      </a:rPr>
                      <m:t>=2+3</m:t>
                    </m:r>
                    <m:r>
                      <a:rPr lang="en-US" sz="7200" b="0" i="1" kern="1200">
                        <a:solidFill>
                          <a:schemeClr val="tx1"/>
                        </a:solidFill>
                        <a:latin typeface="Cambria Math" panose="02040503050406030204" pitchFamily="18" charset="0"/>
                        <a:ea typeface="+mj-ea"/>
                        <a:cs typeface="+mj-cs"/>
                      </a:rPr>
                      <m:t>𝑥</m:t>
                    </m:r>
                    <m:r>
                      <a:rPr lang="en-US" sz="7200" b="0" i="1" kern="1200">
                        <a:solidFill>
                          <a:schemeClr val="tx1"/>
                        </a:solidFill>
                        <a:latin typeface="Cambria Math" panose="02040503050406030204" pitchFamily="18" charset="0"/>
                        <a:ea typeface="+mj-ea"/>
                        <a:cs typeface="+mj-cs"/>
                      </a:rPr>
                      <m:t>+</m:t>
                    </m:r>
                    <m:r>
                      <a:rPr lang="en-US" sz="7200" b="0" i="1" kern="1200">
                        <a:solidFill>
                          <a:schemeClr val="tx1"/>
                        </a:solidFill>
                        <a:latin typeface="Cambria Math" panose="02040503050406030204" pitchFamily="18" charset="0"/>
                        <a:ea typeface="+mj-ea"/>
                        <a:cs typeface="+mj-cs"/>
                      </a:rPr>
                      <m:t>𝑢</m:t>
                    </m:r>
                  </m:oMath>
                </a14:m>
                <a:r>
                  <a:rPr lang="en-US" sz="7200" kern="1200">
                    <a:solidFill>
                      <a:schemeClr val="tx1"/>
                    </a:solidFill>
                    <a:latin typeface="+mj-lt"/>
                    <a:ea typeface="+mj-ea"/>
                    <a:cs typeface="+mj-cs"/>
                  </a:rPr>
                  <a:t> model works too!</a:t>
                </a:r>
              </a:p>
            </p:txBody>
          </p:sp>
        </mc:Choice>
        <mc:Fallback xmlns="">
          <p:sp>
            <p:nvSpPr>
              <p:cNvPr id="2" name="Title 1">
                <a:extLst>
                  <a:ext uri="{FF2B5EF4-FFF2-40B4-BE49-F238E27FC236}">
                    <a16:creationId xmlns:a16="http://schemas.microsoft.com/office/drawing/2014/main" id="{C2AC1415-B8F3-4155-AFF3-025581B43662}"/>
                  </a:ext>
                </a:extLst>
              </p:cNvPr>
              <p:cNvSpPr>
                <a:spLocks noGrp="1" noRot="1" noChangeAspect="1" noMove="1" noResize="1" noEditPoints="1" noAdjustHandles="1" noChangeArrowheads="1" noChangeShapeType="1" noTextEdit="1"/>
              </p:cNvSpPr>
              <p:nvPr>
                <p:ph type="title"/>
              </p:nvPr>
            </p:nvSpPr>
            <p:spPr>
              <a:xfrm>
                <a:off x="1524003" y="1999615"/>
                <a:ext cx="9144000" cy="2764028"/>
              </a:xfrm>
              <a:blipFill>
                <a:blip r:embed="rId2"/>
                <a:stretch>
                  <a:fillRect b="-5519"/>
                </a:stretch>
              </a:blipFill>
            </p:spPr>
            <p:txBody>
              <a:bodyPr/>
              <a:lstStyle/>
              <a:p>
                <a:r>
                  <a:rPr lang="nb-NO">
                    <a:noFill/>
                  </a:rPr>
                  <a:t> </a:t>
                </a:r>
              </a:p>
            </p:txBody>
          </p:sp>
        </mc:Fallback>
      </mc:AlternateContent>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7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4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DAF6F-5031-40F0-ADDD-0571A0E4BFF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Least absolute deviations vs least squares</a:t>
            </a:r>
          </a:p>
        </p:txBody>
      </p:sp>
      <p:pic>
        <p:nvPicPr>
          <p:cNvPr id="5" name="Content Placeholder 4" descr="Chart, line chart&#10;&#10;Description automatically generated">
            <a:extLst>
              <a:ext uri="{FF2B5EF4-FFF2-40B4-BE49-F238E27FC236}">
                <a16:creationId xmlns:a16="http://schemas.microsoft.com/office/drawing/2014/main" id="{367FB4A3-CECB-4576-9703-466C2B3ACB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674162"/>
            <a:ext cx="7347537" cy="5510652"/>
          </a:xfrm>
          <a:prstGeom prst="rect">
            <a:avLst/>
          </a:prstGeom>
        </p:spPr>
      </p:pic>
      <p:sp>
        <p:nvSpPr>
          <p:cNvPr id="7" name="TextBox 6">
            <a:extLst>
              <a:ext uri="{FF2B5EF4-FFF2-40B4-BE49-F238E27FC236}">
                <a16:creationId xmlns:a16="http://schemas.microsoft.com/office/drawing/2014/main" id="{407BE3C1-9C48-453B-8801-F6F60DD39DAF}"/>
              </a:ext>
            </a:extLst>
          </p:cNvPr>
          <p:cNvSpPr txBox="1"/>
          <p:nvPr/>
        </p:nvSpPr>
        <p:spPr>
          <a:xfrm>
            <a:off x="999067" y="3598515"/>
            <a:ext cx="6096000" cy="2585323"/>
          </a:xfrm>
          <a:prstGeom prst="rect">
            <a:avLst/>
          </a:prstGeom>
          <a:noFill/>
        </p:spPr>
        <p:txBody>
          <a:bodyPr wrap="square">
            <a:spAutoFit/>
          </a:bodyPr>
          <a:lstStyle/>
          <a:p>
            <a:r>
              <a:rPr lang="nb-NO" dirty="0"/>
              <a:t>&gt;&gt;&gt; </a:t>
            </a:r>
            <a:r>
              <a:rPr lang="nb-NO" dirty="0" err="1"/>
              <a:t>res_ls.params</a:t>
            </a:r>
            <a:r>
              <a:rPr lang="nb-NO" dirty="0"/>
              <a:t> </a:t>
            </a:r>
          </a:p>
          <a:p>
            <a:r>
              <a:rPr lang="nb-NO" dirty="0" err="1"/>
              <a:t>Intercept</a:t>
            </a:r>
            <a:r>
              <a:rPr lang="nb-NO" dirty="0"/>
              <a:t>    -2.160312</a:t>
            </a:r>
          </a:p>
          <a:p>
            <a:r>
              <a:rPr lang="nb-NO" dirty="0"/>
              <a:t>x            12.930593</a:t>
            </a:r>
          </a:p>
          <a:p>
            <a:r>
              <a:rPr lang="nb-NO" dirty="0" err="1"/>
              <a:t>dtype</a:t>
            </a:r>
            <a:r>
              <a:rPr lang="nb-NO" dirty="0"/>
              <a:t>: float64</a:t>
            </a:r>
          </a:p>
          <a:p>
            <a:endParaRPr lang="nb-NO" dirty="0"/>
          </a:p>
          <a:p>
            <a:r>
              <a:rPr lang="nb-NO" dirty="0"/>
              <a:t>&gt;&gt;&gt; </a:t>
            </a:r>
            <a:r>
              <a:rPr lang="nb-NO" dirty="0" err="1"/>
              <a:t>res_lad.params</a:t>
            </a:r>
            <a:endParaRPr lang="nb-NO" dirty="0"/>
          </a:p>
          <a:p>
            <a:r>
              <a:rPr lang="nb-NO" dirty="0" err="1"/>
              <a:t>Intercept</a:t>
            </a:r>
            <a:r>
              <a:rPr lang="nb-NO" dirty="0"/>
              <a:t>   -0.820956</a:t>
            </a:r>
          </a:p>
          <a:p>
            <a:r>
              <a:rPr lang="nb-NO" dirty="0"/>
              <a:t>x            8.672398</a:t>
            </a:r>
          </a:p>
          <a:p>
            <a:r>
              <a:rPr lang="nb-NO" dirty="0" err="1"/>
              <a:t>dtype</a:t>
            </a:r>
            <a:r>
              <a:rPr lang="nb-NO" dirty="0"/>
              <a:t>: float64</a:t>
            </a:r>
          </a:p>
        </p:txBody>
      </p:sp>
    </p:spTree>
    <p:extLst>
      <p:ext uri="{BB962C8B-B14F-4D97-AF65-F5344CB8AC3E}">
        <p14:creationId xmlns:p14="http://schemas.microsoft.com/office/powerpoint/2010/main" val="276216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65412-7024-4815-AA66-BA446E377605}"/>
              </a:ext>
            </a:extLst>
          </p:cNvPr>
          <p:cNvSpPr>
            <a:spLocks noGrp="1"/>
          </p:cNvSpPr>
          <p:nvPr>
            <p:ph type="title"/>
          </p:nvPr>
        </p:nvSpPr>
        <p:spPr>
          <a:xfrm>
            <a:off x="594360" y="1209086"/>
            <a:ext cx="4223212" cy="4064925"/>
          </a:xfrm>
        </p:spPr>
        <p:txBody>
          <a:bodyPr anchor="ctr">
            <a:normAutofit/>
          </a:bodyPr>
          <a:lstStyle/>
          <a:p>
            <a:r>
              <a:rPr lang="nb-NO" sz="5000" dirty="0" err="1"/>
              <a:t>What’s</a:t>
            </a:r>
            <a:r>
              <a:rPr lang="nb-NO" sz="5000" dirty="0"/>
              <a:t> «best»?</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782D57-F0E6-451B-ACFF-776053B427FC}"/>
              </a:ext>
            </a:extLst>
          </p:cNvPr>
          <p:cNvGraphicFramePr>
            <a:graphicFrameLocks noGrp="1"/>
          </p:cNvGraphicFramePr>
          <p:nvPr>
            <p:ph idx="1"/>
            <p:extLst>
              <p:ext uri="{D42A27DB-BD31-4B8C-83A1-F6EECF244321}">
                <p14:modId xmlns:p14="http://schemas.microsoft.com/office/powerpoint/2010/main" val="3184773531"/>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26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6D13F-40EF-469B-B928-4D3092527294}"/>
              </a:ext>
            </a:extLst>
          </p:cNvPr>
          <p:cNvSpPr>
            <a:spLocks noGrp="1"/>
          </p:cNvSpPr>
          <p:nvPr>
            <p:ph type="title"/>
          </p:nvPr>
        </p:nvSpPr>
        <p:spPr>
          <a:xfrm>
            <a:off x="594360" y="1209086"/>
            <a:ext cx="3876848" cy="4064925"/>
          </a:xfrm>
        </p:spPr>
        <p:txBody>
          <a:bodyPr anchor="ctr">
            <a:normAutofit/>
          </a:bodyPr>
          <a:lstStyle/>
          <a:p>
            <a:r>
              <a:rPr lang="nb-NO" sz="5000"/>
              <a:t>What kind of distances can you minimize?</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5D7BC15F-57D8-4F93-B5F2-FA8EA2491D60}"/>
                  </a:ext>
                </a:extLst>
              </p:cNvPr>
              <p:cNvGraphicFramePr>
                <a:graphicFrameLocks noGrp="1"/>
              </p:cNvGraphicFramePr>
              <p:nvPr>
                <p:ph idx="1"/>
                <p:extLst>
                  <p:ext uri="{D42A27DB-BD31-4B8C-83A1-F6EECF244321}">
                    <p14:modId xmlns:p14="http://schemas.microsoft.com/office/powerpoint/2010/main" val="3463910371"/>
                  </p:ext>
                </p:extLst>
              </p:nvPr>
            </p:nvGraphicFramePr>
            <p:xfrm>
              <a:off x="5352526" y="493512"/>
              <a:ext cx="6521417"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2">
                <a:extLst>
                  <a:ext uri="{FF2B5EF4-FFF2-40B4-BE49-F238E27FC236}">
                    <a16:creationId xmlns:a16="http://schemas.microsoft.com/office/drawing/2014/main" id="{5D7BC15F-57D8-4F93-B5F2-FA8EA2491D60}"/>
                  </a:ext>
                </a:extLst>
              </p:cNvPr>
              <p:cNvGraphicFramePr>
                <a:graphicFrameLocks noGrp="1"/>
              </p:cNvGraphicFramePr>
              <p:nvPr>
                <p:ph idx="1"/>
                <p:extLst>
                  <p:ext uri="{D42A27DB-BD31-4B8C-83A1-F6EECF244321}">
                    <p14:modId xmlns:p14="http://schemas.microsoft.com/office/powerpoint/2010/main" val="3463910371"/>
                  </p:ext>
                </p:extLst>
              </p:nvPr>
            </p:nvGraphicFramePr>
            <p:xfrm>
              <a:off x="5352526" y="493512"/>
              <a:ext cx="6521417" cy="5696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765134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7C67C-4CFB-497F-8752-87FF6B504E1F}"/>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dirty="0"/>
              <a:t>The Huber loss: Combining both losses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1DEEB-82B4-42B7-9E3C-0A0E759107A4}"/>
                  </a:ext>
                </a:extLst>
              </p:cNvPr>
              <p:cNvSpPr>
                <a:spLocks noGrp="1"/>
              </p:cNvSpPr>
              <p:nvPr>
                <p:ph idx="1"/>
              </p:nvPr>
            </p:nvSpPr>
            <p:spPr>
              <a:xfrm>
                <a:off x="7763256" y="4852070"/>
                <a:ext cx="3834384" cy="990474"/>
              </a:xfrm>
            </p:spPr>
            <p:txBody>
              <a:bodyPr vert="horz" lIns="91440" tIns="45720" rIns="91440" bIns="45720" rtlCol="0" anchor="t">
                <a:normAutofit/>
              </a:bodyPr>
              <a:lstStyle/>
              <a:p>
                <a:pPr marL="0" indent="0">
                  <a:buNone/>
                </a:pP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𝑑</m:t>
                      </m:r>
                      <m:d>
                        <m:dPr>
                          <m:ctrlPr>
                            <a:rPr lang="en-US" sz="1400" b="0" i="1">
                              <a:latin typeface="Cambria Math" panose="02040503050406030204" pitchFamily="18" charset="0"/>
                            </a:rPr>
                          </m:ctrlPr>
                        </m:dPr>
                        <m:e>
                          <m:r>
                            <a:rPr lang="en-US" sz="1400" b="0" i="1">
                              <a:latin typeface="Cambria Math" panose="02040503050406030204" pitchFamily="18" charset="0"/>
                            </a:rPr>
                            <m:t>𝑥</m:t>
                          </m:r>
                          <m:r>
                            <a:rPr lang="en-US" sz="1400" b="0" i="1">
                              <a:latin typeface="Cambria Math" panose="02040503050406030204" pitchFamily="18" charset="0"/>
                            </a:rPr>
                            <m:t>,</m:t>
                          </m:r>
                          <m:r>
                            <a:rPr lang="en-US" sz="1400" b="0" i="1">
                              <a:latin typeface="Cambria Math" panose="02040503050406030204" pitchFamily="18" charset="0"/>
                            </a:rPr>
                            <m:t>𝑦</m:t>
                          </m:r>
                        </m:e>
                      </m:d>
                      <m:r>
                        <a:rPr lang="en-US" sz="1400" b="0" i="1">
                          <a:latin typeface="Cambria Math" panose="02040503050406030204" pitchFamily="18" charset="0"/>
                        </a:rPr>
                        <m:t>=</m:t>
                      </m:r>
                      <m:d>
                        <m:dPr>
                          <m:begChr m:val="{"/>
                          <m:endChr m:val=""/>
                          <m:ctrlPr>
                            <a:rPr lang="en-US" sz="1400" b="0" i="1">
                              <a:latin typeface="Cambria Math" panose="02040503050406030204" pitchFamily="18" charset="0"/>
                            </a:rPr>
                          </m:ctrlPr>
                        </m:dPr>
                        <m:e>
                          <m:eqArr>
                            <m:eqArrPr>
                              <m:ctrlPr>
                                <a:rPr lang="en-US" sz="1400" b="0" i="1">
                                  <a:latin typeface="Cambria Math" panose="02040503050406030204" pitchFamily="18" charset="0"/>
                                </a:rPr>
                              </m:ctrlPr>
                            </m:eqArrPr>
                            <m:e>
                              <m:f>
                                <m:fPr>
                                  <m:ctrlPr>
                                    <a:rPr lang="en-US" sz="1400" b="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2</m:t>
                                  </m:r>
                                </m:den>
                              </m:f>
                              <m:sSup>
                                <m:sSupPr>
                                  <m:ctrlPr>
                                    <a:rPr lang="en-US" sz="1400" b="0" i="1">
                                      <a:latin typeface="Cambria Math" panose="02040503050406030204" pitchFamily="18" charset="0"/>
                                    </a:rPr>
                                  </m:ctrlPr>
                                </m:sSupPr>
                                <m:e>
                                  <m:d>
                                    <m:dPr>
                                      <m:ctrlPr>
                                        <a:rPr lang="en-US" sz="1400" b="0" i="1">
                                          <a:latin typeface="Cambria Math" panose="02040503050406030204" pitchFamily="18" charset="0"/>
                                        </a:rPr>
                                      </m:ctrlPr>
                                    </m:dPr>
                                    <m:e>
                                      <m:r>
                                        <a:rPr lang="en-US" sz="1400" b="0" i="1">
                                          <a:latin typeface="Cambria Math" panose="02040503050406030204" pitchFamily="18" charset="0"/>
                                        </a:rPr>
                                        <m:t>𝑥</m:t>
                                      </m:r>
                                      <m:r>
                                        <a:rPr lang="en-US" sz="1400" b="0" i="1">
                                          <a:latin typeface="Cambria Math" panose="02040503050406030204" pitchFamily="18" charset="0"/>
                                        </a:rPr>
                                        <m:t>−</m:t>
                                      </m:r>
                                      <m:r>
                                        <a:rPr lang="en-US" sz="1400" b="0" i="1">
                                          <a:latin typeface="Cambria Math" panose="02040503050406030204" pitchFamily="18" charset="0"/>
                                        </a:rPr>
                                        <m:t>𝑦</m:t>
                                      </m:r>
                                    </m:e>
                                  </m:d>
                                </m:e>
                                <m:sup>
                                  <m:r>
                                    <a:rPr lang="en-US" sz="1400" b="0" i="1">
                                      <a:latin typeface="Cambria Math" panose="02040503050406030204" pitchFamily="18" charset="0"/>
                                    </a:rPr>
                                    <m:t>2</m:t>
                                  </m:r>
                                </m:sup>
                              </m:sSup>
                              <m:r>
                                <a:rPr lang="en-US" sz="1400" b="0" i="1">
                                  <a:latin typeface="Cambria Math" panose="02040503050406030204" pitchFamily="18" charset="0"/>
                                </a:rPr>
                                <m:t>,   </m:t>
                              </m:r>
                              <m:d>
                                <m:dPr>
                                  <m:begChr m:val="|"/>
                                  <m:endChr m:val="|"/>
                                  <m:ctrlPr>
                                    <a:rPr lang="en-US" sz="1400" b="0" i="1">
                                      <a:latin typeface="Cambria Math" panose="02040503050406030204" pitchFamily="18" charset="0"/>
                                    </a:rPr>
                                  </m:ctrlPr>
                                </m:dPr>
                                <m:e>
                                  <m:r>
                                    <a:rPr lang="en-US" sz="1400" b="0" i="1">
                                      <a:latin typeface="Cambria Math" panose="02040503050406030204" pitchFamily="18" charset="0"/>
                                    </a:rPr>
                                    <m:t>𝑥</m:t>
                                  </m:r>
                                  <m:r>
                                    <a:rPr lang="en-US" sz="1400" b="0" i="1">
                                      <a:latin typeface="Cambria Math" panose="02040503050406030204" pitchFamily="18" charset="0"/>
                                    </a:rPr>
                                    <m:t>−</m:t>
                                  </m:r>
                                  <m:r>
                                    <a:rPr lang="en-US" sz="1400" b="0" i="1">
                                      <a:latin typeface="Cambria Math" panose="02040503050406030204" pitchFamily="18" charset="0"/>
                                    </a:rPr>
                                    <m:t>𝑦</m:t>
                                  </m:r>
                                </m:e>
                              </m:d>
                              <m:r>
                                <a:rPr lang="en-US" sz="1400" b="0" i="1">
                                  <a:latin typeface="Cambria Math" panose="02040503050406030204" pitchFamily="18" charset="0"/>
                                </a:rPr>
                                <m:t>≤</m:t>
                              </m:r>
                              <m:r>
                                <a:rPr lang="en-US" sz="1400" b="0" i="1">
                                  <a:latin typeface="Cambria Math" panose="02040503050406030204" pitchFamily="18" charset="0"/>
                                </a:rPr>
                                <m:t>𝑎</m:t>
                              </m:r>
                            </m:e>
                            <m:e>
                              <m:r>
                                <a:rPr lang="en-US" sz="1400" b="0" i="1">
                                  <a:latin typeface="Cambria Math" panose="02040503050406030204" pitchFamily="18" charset="0"/>
                                </a:rPr>
                                <m:t>2</m:t>
                              </m:r>
                              <m:d>
                                <m:dPr>
                                  <m:ctrlPr>
                                    <a:rPr lang="en-US" sz="1400" b="0" i="1">
                                      <a:latin typeface="Cambria Math" panose="02040503050406030204" pitchFamily="18" charset="0"/>
                                    </a:rPr>
                                  </m:ctrlPr>
                                </m:dPr>
                                <m:e>
                                  <m:d>
                                    <m:dPr>
                                      <m:begChr m:val="|"/>
                                      <m:endChr m:val="|"/>
                                      <m:ctrlPr>
                                        <a:rPr lang="en-US" sz="1400" b="0" i="1">
                                          <a:latin typeface="Cambria Math" panose="02040503050406030204" pitchFamily="18" charset="0"/>
                                        </a:rPr>
                                      </m:ctrlPr>
                                    </m:dPr>
                                    <m:e>
                                      <m:r>
                                        <a:rPr lang="en-US" sz="1400" b="0" i="1">
                                          <a:latin typeface="Cambria Math" panose="02040503050406030204" pitchFamily="18" charset="0"/>
                                        </a:rPr>
                                        <m:t>𝑥</m:t>
                                      </m:r>
                                      <m:r>
                                        <a:rPr lang="en-US" sz="1400" b="0" i="1">
                                          <a:latin typeface="Cambria Math" panose="02040503050406030204" pitchFamily="18" charset="0"/>
                                        </a:rPr>
                                        <m:t>−</m:t>
                                      </m:r>
                                      <m:r>
                                        <a:rPr lang="en-US" sz="1400" b="0" i="1">
                                          <a:latin typeface="Cambria Math" panose="02040503050406030204" pitchFamily="18" charset="0"/>
                                        </a:rPr>
                                        <m:t>𝑦</m:t>
                                      </m:r>
                                    </m:e>
                                  </m:d>
                                  <m:r>
                                    <a:rPr lang="en-US" sz="1400" b="0" i="1">
                                      <a:latin typeface="Cambria Math" panose="02040503050406030204" pitchFamily="18" charset="0"/>
                                    </a:rPr>
                                    <m:t>−1</m:t>
                                  </m:r>
                                </m:e>
                              </m:d>
                              <m:r>
                                <a:rPr lang="en-US" sz="1400" b="0" i="1">
                                  <a:latin typeface="Cambria Math" panose="02040503050406030204" pitchFamily="18" charset="0"/>
                                </a:rPr>
                                <m:t>,   </m:t>
                              </m:r>
                              <m:d>
                                <m:dPr>
                                  <m:begChr m:val="|"/>
                                  <m:endChr m:val="|"/>
                                  <m:ctrlPr>
                                    <a:rPr lang="en-US" sz="1400" b="0" i="1">
                                      <a:latin typeface="Cambria Math" panose="02040503050406030204" pitchFamily="18" charset="0"/>
                                    </a:rPr>
                                  </m:ctrlPr>
                                </m:dPr>
                                <m:e>
                                  <m:r>
                                    <a:rPr lang="en-US" sz="1400" b="0" i="1">
                                      <a:latin typeface="Cambria Math" panose="02040503050406030204" pitchFamily="18" charset="0"/>
                                    </a:rPr>
                                    <m:t>𝑥</m:t>
                                  </m:r>
                                  <m:r>
                                    <a:rPr lang="en-US" sz="1400" b="0" i="1">
                                      <a:latin typeface="Cambria Math" panose="02040503050406030204" pitchFamily="18" charset="0"/>
                                    </a:rPr>
                                    <m:t>−</m:t>
                                  </m:r>
                                  <m:r>
                                    <a:rPr lang="en-US" sz="1400" b="0" i="1">
                                      <a:latin typeface="Cambria Math" panose="02040503050406030204" pitchFamily="18" charset="0"/>
                                    </a:rPr>
                                    <m:t>𝑦</m:t>
                                  </m:r>
                                </m:e>
                              </m:d>
                              <m:r>
                                <a:rPr lang="en-US" sz="1400" b="0" i="1">
                                  <a:latin typeface="Cambria Math" panose="02040503050406030204" pitchFamily="18" charset="0"/>
                                </a:rPr>
                                <m:t>&gt;</m:t>
                              </m:r>
                              <m:r>
                                <a:rPr lang="en-US" sz="1400" b="0" i="1">
                                  <a:latin typeface="Cambria Math" panose="02040503050406030204" pitchFamily="18" charset="0"/>
                                </a:rPr>
                                <m:t>𝑎</m:t>
                              </m:r>
                            </m:e>
                          </m:eqArr>
                        </m:e>
                      </m:d>
                    </m:oMath>
                  </m:oMathPara>
                </a14:m>
                <a:endParaRPr lang="en-US" sz="1400"/>
              </a:p>
            </p:txBody>
          </p:sp>
        </mc:Choice>
        <mc:Fallback xmlns="">
          <p:sp>
            <p:nvSpPr>
              <p:cNvPr id="3" name="Content Placeholder 2">
                <a:extLst>
                  <a:ext uri="{FF2B5EF4-FFF2-40B4-BE49-F238E27FC236}">
                    <a16:creationId xmlns:a16="http://schemas.microsoft.com/office/drawing/2014/main" id="{0E21DEEB-82B4-42B7-9E3C-0A0E759107A4}"/>
                  </a:ext>
                </a:extLst>
              </p:cNvPr>
              <p:cNvSpPr>
                <a:spLocks noGrp="1" noRot="1" noChangeAspect="1" noMove="1" noResize="1" noEditPoints="1" noAdjustHandles="1" noChangeArrowheads="1" noChangeShapeType="1" noTextEdit="1"/>
              </p:cNvSpPr>
              <p:nvPr>
                <p:ph idx="1"/>
              </p:nvPr>
            </p:nvSpPr>
            <p:spPr>
              <a:xfrm>
                <a:off x="7763256" y="4852070"/>
                <a:ext cx="3834384" cy="990474"/>
              </a:xfrm>
              <a:blipFill>
                <a:blip r:embed="rId2"/>
                <a:stretch>
                  <a:fillRect/>
                </a:stretch>
              </a:blipFill>
            </p:spPr>
            <p:txBody>
              <a:bodyPr/>
              <a:lstStyle/>
              <a:p>
                <a:r>
                  <a:rPr lang="nb-NO">
                    <a:noFill/>
                  </a:rPr>
                  <a:t> </a:t>
                </a:r>
              </a:p>
            </p:txBody>
          </p:sp>
        </mc:Fallback>
      </mc:AlternateContent>
      <p:grpSp>
        <p:nvGrpSpPr>
          <p:cNvPr id="14" name="Group 13">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5"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line chart&#10;&#10;Description automatically generated">
            <a:extLst>
              <a:ext uri="{FF2B5EF4-FFF2-40B4-BE49-F238E27FC236}">
                <a16:creationId xmlns:a16="http://schemas.microsoft.com/office/drawing/2014/main" id="{4FED2D27-8A5B-4B67-8B4A-09877AB35FD5}"/>
              </a:ext>
            </a:extLst>
          </p:cNvPr>
          <p:cNvPicPr>
            <a:picLocks noChangeAspect="1"/>
          </p:cNvPicPr>
          <p:nvPr/>
        </p:nvPicPr>
        <p:blipFill rotWithShape="1">
          <a:blip r:embed="rId3">
            <a:extLst>
              <a:ext uri="{28A0092B-C50C-407E-A947-70E740481C1C}">
                <a14:useLocalDpi xmlns:a14="http://schemas.microsoft.com/office/drawing/2010/main" val="0"/>
              </a:ext>
            </a:extLst>
          </a:blip>
          <a:srcRect l="6136" r="2981"/>
          <a:stretch/>
        </p:blipFill>
        <p:spPr>
          <a:xfrm>
            <a:off x="509517" y="576072"/>
            <a:ext cx="6692560" cy="5522976"/>
          </a:xfrm>
          <a:prstGeom prst="rect">
            <a:avLst/>
          </a:prstGeom>
        </p:spPr>
      </p:pic>
      <p:sp>
        <p:nvSpPr>
          <p:cNvPr id="36" name="Rectangle 3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1B982E5-171C-4EAD-A393-94A0F4AEEF72}"/>
                  </a:ext>
                </a:extLst>
              </p:cNvPr>
              <p:cNvSpPr txBox="1"/>
              <p:nvPr/>
            </p:nvSpPr>
            <p:spPr>
              <a:xfrm>
                <a:off x="3487587" y="758952"/>
                <a:ext cx="7364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𝑑</m:t>
                      </m:r>
                      <m:r>
                        <a:rPr lang="nb-NO" b="0" i="1" smtClean="0">
                          <a:latin typeface="Cambria Math" panose="02040503050406030204" pitchFamily="18" charset="0"/>
                        </a:rPr>
                        <m:t>(</m:t>
                      </m:r>
                      <m:r>
                        <a:rPr lang="nb-NO" b="0" i="1" smtClean="0">
                          <a:latin typeface="Cambria Math" panose="02040503050406030204" pitchFamily="18" charset="0"/>
                        </a:rPr>
                        <m:t>𝑥</m:t>
                      </m:r>
                      <m:r>
                        <a:rPr lang="nb-NO" b="0" i="1" smtClean="0">
                          <a:latin typeface="Cambria Math" panose="02040503050406030204" pitchFamily="18" charset="0"/>
                        </a:rPr>
                        <m:t>,0)</m:t>
                      </m:r>
                    </m:oMath>
                  </m:oMathPara>
                </a14:m>
                <a:endParaRPr lang="nb-NO" dirty="0"/>
              </a:p>
            </p:txBody>
          </p:sp>
        </mc:Choice>
        <mc:Fallback>
          <p:sp>
            <p:nvSpPr>
              <p:cNvPr id="4" name="TextBox 3">
                <a:extLst>
                  <a:ext uri="{FF2B5EF4-FFF2-40B4-BE49-F238E27FC236}">
                    <a16:creationId xmlns:a16="http://schemas.microsoft.com/office/drawing/2014/main" id="{81B982E5-171C-4EAD-A393-94A0F4AEEF72}"/>
                  </a:ext>
                </a:extLst>
              </p:cNvPr>
              <p:cNvSpPr txBox="1">
                <a:spLocks noRot="1" noChangeAspect="1" noMove="1" noResize="1" noEditPoints="1" noAdjustHandles="1" noChangeArrowheads="1" noChangeShapeType="1" noTextEdit="1"/>
              </p:cNvSpPr>
              <p:nvPr/>
            </p:nvSpPr>
            <p:spPr>
              <a:xfrm>
                <a:off x="3487587" y="758952"/>
                <a:ext cx="736420" cy="276999"/>
              </a:xfrm>
              <a:prstGeom prst="rect">
                <a:avLst/>
              </a:prstGeom>
              <a:blipFill>
                <a:blip r:embed="rId4"/>
                <a:stretch>
                  <a:fillRect l="-7438" t="-4444" r="-10744" b="-33333"/>
                </a:stretch>
              </a:blipFill>
            </p:spPr>
            <p:txBody>
              <a:bodyPr/>
              <a:lstStyle/>
              <a:p>
                <a:r>
                  <a:rPr lang="nb-NO">
                    <a:noFill/>
                  </a:rPr>
                  <a:t> </a:t>
                </a:r>
              </a:p>
            </p:txBody>
          </p:sp>
        </mc:Fallback>
      </mc:AlternateContent>
    </p:spTree>
    <p:extLst>
      <p:ext uri="{BB962C8B-B14F-4D97-AF65-F5344CB8AC3E}">
        <p14:creationId xmlns:p14="http://schemas.microsoft.com/office/powerpoint/2010/main" val="12883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F483F-99B7-48C5-B737-E60F1B912E68}"/>
              </a:ext>
            </a:extLst>
          </p:cNvPr>
          <p:cNvSpPr>
            <a:spLocks noGrp="1"/>
          </p:cNvSpPr>
          <p:nvPr>
            <p:ph type="title"/>
          </p:nvPr>
        </p:nvSpPr>
        <p:spPr>
          <a:xfrm>
            <a:off x="635000" y="640823"/>
            <a:ext cx="3418659" cy="5583148"/>
          </a:xfrm>
        </p:spPr>
        <p:txBody>
          <a:bodyPr anchor="ctr">
            <a:normAutofit/>
          </a:bodyPr>
          <a:lstStyle/>
          <a:p>
            <a:r>
              <a:rPr lang="nb-NO" sz="5400"/>
              <a:t>rdatasets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1B3B112-AF17-4F06-AC81-745023E4797A}"/>
              </a:ext>
            </a:extLst>
          </p:cNvPr>
          <p:cNvGraphicFramePr>
            <a:graphicFrameLocks noGrp="1"/>
          </p:cNvGraphicFramePr>
          <p:nvPr>
            <p:ph idx="1"/>
            <p:extLst>
              <p:ext uri="{D42A27DB-BD31-4B8C-83A1-F6EECF244321}">
                <p14:modId xmlns:p14="http://schemas.microsoft.com/office/powerpoint/2010/main" val="3857434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506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E6D7-02C5-437A-B412-7707A9C6BE85}"/>
              </a:ext>
            </a:extLst>
          </p:cNvPr>
          <p:cNvSpPr>
            <a:spLocks noGrp="1"/>
          </p:cNvSpPr>
          <p:nvPr>
            <p:ph type="title"/>
          </p:nvPr>
        </p:nvSpPr>
        <p:spPr/>
        <p:txBody>
          <a:bodyPr/>
          <a:lstStyle/>
          <a:p>
            <a:r>
              <a:rPr lang="nb-NO" dirty="0" err="1"/>
              <a:t>mtcars</a:t>
            </a:r>
            <a:endParaRPr lang="nb-NO" dirty="0"/>
          </a:p>
        </p:txBody>
      </p:sp>
      <p:sp>
        <p:nvSpPr>
          <p:cNvPr id="5" name="TextBox 4">
            <a:extLst>
              <a:ext uri="{FF2B5EF4-FFF2-40B4-BE49-F238E27FC236}">
                <a16:creationId xmlns:a16="http://schemas.microsoft.com/office/drawing/2014/main" id="{79F69ECB-5D82-4DB9-A0C7-8C3C6F2F7553}"/>
              </a:ext>
            </a:extLst>
          </p:cNvPr>
          <p:cNvSpPr txBox="1"/>
          <p:nvPr/>
        </p:nvSpPr>
        <p:spPr>
          <a:xfrm>
            <a:off x="736600" y="2414578"/>
            <a:ext cx="9017000" cy="3416320"/>
          </a:xfrm>
          <a:prstGeom prst="rect">
            <a:avLst/>
          </a:prstGeom>
          <a:noFill/>
        </p:spPr>
        <p:txBody>
          <a:bodyPr wrap="square">
            <a:spAutoFit/>
          </a:bodyPr>
          <a:lstStyle/>
          <a:p>
            <a:r>
              <a:rPr lang="en-US" b="0" dirty="0">
                <a:solidFill>
                  <a:srgbClr val="AF00DB"/>
                </a:solidFill>
                <a:effectLst/>
                <a:latin typeface="Consolas" panose="020B0609020204030204" pitchFamily="49" charset="0"/>
              </a:rPr>
              <a:t>(pip install </a:t>
            </a:r>
            <a:r>
              <a:rPr lang="en-US" b="0" dirty="0" err="1">
                <a:solidFill>
                  <a:srgbClr val="AF00DB"/>
                </a:solidFill>
                <a:effectLst/>
                <a:latin typeface="Consolas" panose="020B0609020204030204" pitchFamily="49" charset="0"/>
              </a:rPr>
              <a:t>rdatasets</a:t>
            </a:r>
            <a:r>
              <a:rPr lang="en-US" b="0" dirty="0">
                <a:solidFill>
                  <a:srgbClr val="AF00DB"/>
                </a:solidFill>
                <a:effectLst/>
                <a:latin typeface="Consolas" panose="020B0609020204030204" pitchFamily="49" charset="0"/>
              </a:rPr>
              <a:t>)</a:t>
            </a:r>
          </a:p>
          <a:p>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rdatasets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data</a:t>
            </a:r>
          </a:p>
          <a:p>
            <a:br>
              <a:rPr lang="en-US" b="0" dirty="0">
                <a:solidFill>
                  <a:srgbClr val="000000"/>
                </a:solidFill>
                <a:effectLst/>
                <a:latin typeface="Consolas" panose="020B0609020204030204" pitchFamily="49" charset="0"/>
              </a:rPr>
            </a:br>
            <a:r>
              <a:rPr lang="en-US" b="0" dirty="0" err="1">
                <a:solidFill>
                  <a:srgbClr val="001080"/>
                </a:solidFill>
                <a:effectLst/>
                <a:latin typeface="Consolas" panose="020B0609020204030204" pitchFamily="49" charset="0"/>
              </a:rPr>
              <a:t>mtcars</a:t>
            </a:r>
            <a:r>
              <a:rPr lang="en-US" b="0" dirty="0">
                <a:solidFill>
                  <a:srgbClr val="000000"/>
                </a:solidFill>
                <a:effectLst/>
                <a:latin typeface="Consolas" panose="020B0609020204030204" pitchFamily="49" charset="0"/>
              </a:rPr>
              <a:t> = data(</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mtcars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&gt;&gt;&gt; </a:t>
            </a:r>
            <a:r>
              <a:rPr lang="en-US" b="0" dirty="0" err="1">
                <a:solidFill>
                  <a:srgbClr val="000000"/>
                </a:solidFill>
                <a:effectLst/>
                <a:latin typeface="Consolas" panose="020B0609020204030204" pitchFamily="49" charset="0"/>
              </a:rPr>
              <a:t>mtcars.head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mpg  </a:t>
            </a:r>
            <a:r>
              <a:rPr lang="en-US" b="0" dirty="0" err="1">
                <a:solidFill>
                  <a:srgbClr val="000000"/>
                </a:solidFill>
                <a:effectLst/>
                <a:latin typeface="Consolas" panose="020B0609020204030204" pitchFamily="49" charset="0"/>
              </a:rPr>
              <a:t>cyl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disp</a:t>
            </a:r>
            <a:r>
              <a:rPr lang="en-US" b="0" dirty="0">
                <a:solidFill>
                  <a:srgbClr val="000000"/>
                </a:solidFill>
                <a:effectLst/>
                <a:latin typeface="Consolas" panose="020B0609020204030204" pitchFamily="49" charset="0"/>
              </a:rPr>
              <a:t>   hp  drat     </a:t>
            </a:r>
            <a:r>
              <a:rPr lang="en-US" b="0" dirty="0" err="1">
                <a:solidFill>
                  <a:srgbClr val="000000"/>
                </a:solidFill>
                <a:effectLst/>
                <a:latin typeface="Consolas" panose="020B0609020204030204" pitchFamily="49" charset="0"/>
              </a:rPr>
              <a:t>wt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qsec</a:t>
            </a:r>
            <a:r>
              <a:rPr lang="en-US" b="0" dirty="0">
                <a:solidFill>
                  <a:srgbClr val="000000"/>
                </a:solidFill>
                <a:effectLst/>
                <a:latin typeface="Consolas" panose="020B0609020204030204" pitchFamily="49" charset="0"/>
              </a:rPr>
              <a:t>  vs  am  gear  carb</a:t>
            </a:r>
          </a:p>
          <a:p>
            <a:r>
              <a:rPr lang="en-US" b="0" dirty="0">
                <a:solidFill>
                  <a:srgbClr val="000000"/>
                </a:solidFill>
                <a:effectLst/>
                <a:latin typeface="Consolas" panose="020B0609020204030204" pitchFamily="49" charset="0"/>
              </a:rPr>
              <a:t>0  21.0    6  160.0  110  3.90  2.620  16.46   0   1     4     4</a:t>
            </a:r>
          </a:p>
          <a:p>
            <a:r>
              <a:rPr lang="en-US" b="0" dirty="0">
                <a:solidFill>
                  <a:srgbClr val="000000"/>
                </a:solidFill>
                <a:effectLst/>
                <a:latin typeface="Consolas" panose="020B0609020204030204" pitchFamily="49" charset="0"/>
              </a:rPr>
              <a:t>1  21.0    6  160.0  110  3.90  2.875  17.02   0   1     4     4</a:t>
            </a:r>
          </a:p>
          <a:p>
            <a:r>
              <a:rPr lang="en-US" b="0" dirty="0">
                <a:solidFill>
                  <a:srgbClr val="000000"/>
                </a:solidFill>
                <a:effectLst/>
                <a:latin typeface="Consolas" panose="020B0609020204030204" pitchFamily="49" charset="0"/>
              </a:rPr>
              <a:t>2  22.8    4  108.0   93  3.85  2.320  18.61   1   1     4     1</a:t>
            </a:r>
          </a:p>
          <a:p>
            <a:r>
              <a:rPr lang="en-US" b="0" dirty="0">
                <a:solidFill>
                  <a:srgbClr val="000000"/>
                </a:solidFill>
                <a:effectLst/>
                <a:latin typeface="Consolas" panose="020B0609020204030204" pitchFamily="49" charset="0"/>
              </a:rPr>
              <a:t>3  21.4    6  258.0  110  3.08  3.215  19.44   1   0     3     1</a:t>
            </a:r>
          </a:p>
          <a:p>
            <a:r>
              <a:rPr lang="en-US" b="0" dirty="0">
                <a:solidFill>
                  <a:srgbClr val="000000"/>
                </a:solidFill>
                <a:effectLst/>
                <a:latin typeface="Consolas" panose="020B0609020204030204" pitchFamily="49" charset="0"/>
              </a:rPr>
              <a:t>4  18.7    8  360.0  175  3.15  3.440  17.02   0   0     3     2</a:t>
            </a:r>
          </a:p>
        </p:txBody>
      </p:sp>
      <p:pic>
        <p:nvPicPr>
          <p:cNvPr id="11" name="Picture 10" descr="A red sports car&#10;&#10;Description automatically generated with medium confidence">
            <a:extLst>
              <a:ext uri="{FF2B5EF4-FFF2-40B4-BE49-F238E27FC236}">
                <a16:creationId xmlns:a16="http://schemas.microsoft.com/office/drawing/2014/main" id="{D9CA11D9-5E97-457C-B05D-FF6950D06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829" y="-741362"/>
            <a:ext cx="7290455" cy="4864100"/>
          </a:xfrm>
          <a:prstGeom prst="rect">
            <a:avLst/>
          </a:prstGeom>
        </p:spPr>
      </p:pic>
    </p:spTree>
    <p:extLst>
      <p:ext uri="{BB962C8B-B14F-4D97-AF65-F5344CB8AC3E}">
        <p14:creationId xmlns:p14="http://schemas.microsoft.com/office/powerpoint/2010/main" val="2282512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F23222-DFAC-422F-9B18-76EC75D5DF6F}"/>
              </a:ext>
            </a:extLst>
          </p:cNvPr>
          <p:cNvSpPr txBox="1"/>
          <p:nvPr/>
        </p:nvSpPr>
        <p:spPr>
          <a:xfrm>
            <a:off x="304800" y="383738"/>
            <a:ext cx="13042900" cy="2585323"/>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res_lad</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quantreg</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mpg</a:t>
            </a:r>
            <a:r>
              <a:rPr lang="nb-NO" b="0" dirty="0">
                <a:solidFill>
                  <a:srgbClr val="A31515"/>
                </a:solidFill>
                <a:effectLst/>
                <a:latin typeface="Consolas" panose="020B0609020204030204" pitchFamily="49" charset="0"/>
              </a:rPr>
              <a:t> ~ </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q</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0.5</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res_ls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smf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ols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mpg</a:t>
            </a:r>
            <a:r>
              <a:rPr lang="nb-NO" b="0" dirty="0">
                <a:solidFill>
                  <a:srgbClr val="A31515"/>
                </a:solidFill>
                <a:effectLst/>
                <a:latin typeface="Consolas" panose="020B0609020204030204" pitchFamily="49" charset="0"/>
              </a:rPr>
              <a:t> ~ </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data</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scatter</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mpg</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res_lad</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res_lad</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black</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plot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mtcars</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err="1">
                <a:solidFill>
                  <a:srgbClr val="A31515"/>
                </a:solidFill>
                <a:effectLst/>
                <a:latin typeface="Consolas" panose="020B0609020204030204" pitchFamily="49" charset="0"/>
              </a:rPr>
              <a:t>wt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res_ls</a:t>
            </a:r>
            <a:r>
              <a:rPr lang="nb-NO" b="0" dirty="0" err="1">
                <a:solidFill>
                  <a:srgbClr val="000000"/>
                </a:solidFill>
                <a:effectLst/>
                <a:latin typeface="Consolas" panose="020B0609020204030204" pitchFamily="49" charset="0"/>
              </a:rPr>
              <a:t>.params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color</a:t>
            </a:r>
            <a:r>
              <a:rPr lang="nb-NO" b="0" dirty="0">
                <a:solidFill>
                  <a:srgbClr val="000000"/>
                </a:solidFill>
                <a:effectLst/>
                <a:latin typeface="Consolas" panose="020B0609020204030204" pitchFamily="49" charset="0"/>
              </a:rPr>
              <a:t> = </a:t>
            </a:r>
            <a:r>
              <a:rPr lang="nb-NO" b="0" dirty="0">
                <a:solidFill>
                  <a:srgbClr val="A31515"/>
                </a:solidFill>
                <a:effectLst/>
                <a:latin typeface="Consolas" panose="020B0609020204030204" pitchFamily="49" charset="0"/>
              </a:rPr>
              <a:t>"red"</a:t>
            </a:r>
            <a:r>
              <a:rPr lang="nb-NO" b="0" dirty="0">
                <a:solidFill>
                  <a:srgbClr val="000000"/>
                </a:solidFill>
                <a:effectLst/>
                <a:latin typeface="Consolas" panose="020B0609020204030204" pitchFamily="49" charset="0"/>
              </a:rPr>
              <a:t>)</a:t>
            </a:r>
          </a:p>
          <a:p>
            <a:r>
              <a:rPr lang="nb-NO" b="0" dirty="0" err="1">
                <a:solidFill>
                  <a:srgbClr val="267F99"/>
                </a:solidFill>
                <a:effectLst/>
                <a:latin typeface="Consolas" panose="020B0609020204030204" pitchFamily="49" charset="0"/>
              </a:rPr>
              <a:t>plt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show</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60E098FB-BE44-481F-BDF3-AC9B496026CB}"/>
              </a:ext>
            </a:extLst>
          </p:cNvPr>
          <p:cNvSpPr txBox="1"/>
          <p:nvPr/>
        </p:nvSpPr>
        <p:spPr>
          <a:xfrm>
            <a:off x="304800" y="3429000"/>
            <a:ext cx="6673850" cy="2308324"/>
          </a:xfrm>
          <a:prstGeom prst="rect">
            <a:avLst/>
          </a:prstGeom>
          <a:noFill/>
        </p:spPr>
        <p:txBody>
          <a:bodyPr wrap="square">
            <a:spAutoFit/>
          </a:bodyPr>
          <a:lstStyle/>
          <a:p>
            <a:r>
              <a:rPr lang="nb-NO" dirty="0"/>
              <a:t>&gt;&gt;&gt; </a:t>
            </a:r>
            <a:r>
              <a:rPr lang="nb-NO" dirty="0" err="1"/>
              <a:t>res_lad.params</a:t>
            </a:r>
            <a:r>
              <a:rPr lang="nb-NO" dirty="0"/>
              <a:t> </a:t>
            </a:r>
          </a:p>
          <a:p>
            <a:r>
              <a:rPr lang="nb-NO" dirty="0" err="1"/>
              <a:t>Intercept</a:t>
            </a:r>
            <a:r>
              <a:rPr lang="nb-NO" dirty="0"/>
              <a:t>    34.232244</a:t>
            </a:r>
          </a:p>
          <a:p>
            <a:r>
              <a:rPr lang="nb-NO" dirty="0" err="1"/>
              <a:t>wt</a:t>
            </a:r>
            <a:r>
              <a:rPr lang="nb-NO" dirty="0"/>
              <a:t>           -4.539476</a:t>
            </a:r>
          </a:p>
          <a:p>
            <a:r>
              <a:rPr lang="nb-NO" dirty="0" err="1"/>
              <a:t>dtype</a:t>
            </a:r>
            <a:r>
              <a:rPr lang="nb-NO" dirty="0"/>
              <a:t>: float64</a:t>
            </a:r>
          </a:p>
          <a:p>
            <a:r>
              <a:rPr lang="nb-NO" dirty="0"/>
              <a:t>&gt;&gt;&gt; </a:t>
            </a:r>
            <a:r>
              <a:rPr lang="nb-NO" dirty="0" err="1"/>
              <a:t>res_ls.params</a:t>
            </a:r>
            <a:endParaRPr lang="nb-NO" dirty="0"/>
          </a:p>
          <a:p>
            <a:r>
              <a:rPr lang="nb-NO" dirty="0" err="1"/>
              <a:t>Intercept</a:t>
            </a:r>
            <a:r>
              <a:rPr lang="nb-NO" dirty="0"/>
              <a:t>    37.285126</a:t>
            </a:r>
          </a:p>
          <a:p>
            <a:r>
              <a:rPr lang="nb-NO" dirty="0" err="1"/>
              <a:t>wt</a:t>
            </a:r>
            <a:r>
              <a:rPr lang="nb-NO" dirty="0"/>
              <a:t>           -5.344472</a:t>
            </a:r>
          </a:p>
          <a:p>
            <a:r>
              <a:rPr lang="nb-NO" dirty="0" err="1"/>
              <a:t>dtype</a:t>
            </a:r>
            <a:r>
              <a:rPr lang="nb-NO" dirty="0"/>
              <a:t>: float64</a:t>
            </a:r>
          </a:p>
        </p:txBody>
      </p:sp>
      <p:pic>
        <p:nvPicPr>
          <p:cNvPr id="9" name="Picture 8" descr="Chart, scatter chart&#10;&#10;Description automatically generated">
            <a:extLst>
              <a:ext uri="{FF2B5EF4-FFF2-40B4-BE49-F238E27FC236}">
                <a16:creationId xmlns:a16="http://schemas.microsoft.com/office/drawing/2014/main" id="{599575D3-F4D4-4BF3-8FE1-CABF07C07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314" y="2237735"/>
            <a:ext cx="5852172" cy="4389129"/>
          </a:xfrm>
          <a:prstGeom prst="rect">
            <a:avLst/>
          </a:prstGeom>
        </p:spPr>
      </p:pic>
      <p:sp>
        <p:nvSpPr>
          <p:cNvPr id="2" name="TextBox 1">
            <a:extLst>
              <a:ext uri="{FF2B5EF4-FFF2-40B4-BE49-F238E27FC236}">
                <a16:creationId xmlns:a16="http://schemas.microsoft.com/office/drawing/2014/main" id="{3150A8FF-A1E5-4959-9825-C70683B62A2C}"/>
              </a:ext>
            </a:extLst>
          </p:cNvPr>
          <p:cNvSpPr txBox="1"/>
          <p:nvPr/>
        </p:nvSpPr>
        <p:spPr>
          <a:xfrm>
            <a:off x="745066" y="5997428"/>
            <a:ext cx="5489901" cy="461665"/>
          </a:xfrm>
          <a:prstGeom prst="rect">
            <a:avLst/>
          </a:prstGeom>
          <a:noFill/>
        </p:spPr>
        <p:txBody>
          <a:bodyPr wrap="none" rtlCol="0">
            <a:spAutoFit/>
          </a:bodyPr>
          <a:lstStyle/>
          <a:p>
            <a:r>
              <a:rPr lang="nb-NO" sz="2400" b="1" dirty="0"/>
              <a:t>Not a huge </a:t>
            </a:r>
            <a:r>
              <a:rPr lang="nb-NO" sz="2400" b="1" dirty="0" err="1"/>
              <a:t>difference</a:t>
            </a:r>
            <a:r>
              <a:rPr lang="nb-NO" sz="2400" b="1" dirty="0"/>
              <a:t> </a:t>
            </a:r>
            <a:r>
              <a:rPr lang="nb-NO" sz="2400" b="1" dirty="0" err="1"/>
              <a:t>between</a:t>
            </a:r>
            <a:r>
              <a:rPr lang="nb-NO" sz="2400" b="1" dirty="0"/>
              <a:t> </a:t>
            </a:r>
            <a:r>
              <a:rPr lang="nb-NO" sz="2400" b="1" dirty="0" err="1"/>
              <a:t>these</a:t>
            </a:r>
            <a:r>
              <a:rPr lang="nb-NO" sz="2400" b="1" dirty="0"/>
              <a:t> </a:t>
            </a:r>
            <a:r>
              <a:rPr lang="nb-NO" sz="2400" b="1" dirty="0" err="1"/>
              <a:t>fits</a:t>
            </a:r>
            <a:r>
              <a:rPr lang="nb-NO" sz="2400" b="1" dirty="0"/>
              <a:t>!</a:t>
            </a:r>
          </a:p>
        </p:txBody>
      </p:sp>
    </p:spTree>
    <p:extLst>
      <p:ext uri="{BB962C8B-B14F-4D97-AF65-F5344CB8AC3E}">
        <p14:creationId xmlns:p14="http://schemas.microsoft.com/office/powerpoint/2010/main" val="3727509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64455-020F-41F4-B9E2-E42D9383857B}"/>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Which would you use?</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holding a bird&#10;&#10;Description automatically generated with low confidence">
            <a:extLst>
              <a:ext uri="{FF2B5EF4-FFF2-40B4-BE49-F238E27FC236}">
                <a16:creationId xmlns:a16="http://schemas.microsoft.com/office/drawing/2014/main" id="{6C4DF515-19C7-44DC-87CD-85F3B31B2E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49" r="2039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41536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F63B-C3D4-4A37-9ED0-6B0AB7B2B90B}"/>
              </a:ext>
            </a:extLst>
          </p:cNvPr>
          <p:cNvSpPr>
            <a:spLocks noGrp="1"/>
          </p:cNvSpPr>
          <p:nvPr>
            <p:ph type="title"/>
          </p:nvPr>
        </p:nvSpPr>
        <p:spPr>
          <a:xfrm>
            <a:off x="762001" y="803325"/>
            <a:ext cx="5314536" cy="1325563"/>
          </a:xfrm>
        </p:spPr>
        <p:txBody>
          <a:bodyPr>
            <a:normAutofit/>
          </a:bodyPr>
          <a:lstStyle/>
          <a:p>
            <a:r>
              <a:rPr lang="nb-NO"/>
              <a:t>Summing up</a:t>
            </a:r>
            <a:endParaRPr lang="nb-NO" dirty="0"/>
          </a:p>
        </p:txBody>
      </p:sp>
      <p:sp>
        <p:nvSpPr>
          <p:cNvPr id="33" name="Content Placeholder 2">
            <a:extLst>
              <a:ext uri="{FF2B5EF4-FFF2-40B4-BE49-F238E27FC236}">
                <a16:creationId xmlns:a16="http://schemas.microsoft.com/office/drawing/2014/main" id="{F9749A52-46BD-41BA-A653-1B0DCBFA72BC}"/>
              </a:ext>
            </a:extLst>
          </p:cNvPr>
          <p:cNvSpPr>
            <a:spLocks noGrp="1"/>
          </p:cNvSpPr>
          <p:nvPr>
            <p:ph idx="1"/>
          </p:nvPr>
        </p:nvSpPr>
        <p:spPr>
          <a:xfrm>
            <a:off x="762000" y="2279018"/>
            <a:ext cx="5314543" cy="3375920"/>
          </a:xfrm>
        </p:spPr>
        <p:txBody>
          <a:bodyPr anchor="t">
            <a:normAutofit/>
          </a:bodyPr>
          <a:lstStyle/>
          <a:p>
            <a:r>
              <a:rPr lang="nb-NO" sz="1800" dirty="0"/>
              <a:t>Linear </a:t>
            </a:r>
            <a:r>
              <a:rPr lang="nb-NO" sz="1800" dirty="0" err="1"/>
              <a:t>regression</a:t>
            </a:r>
            <a:r>
              <a:rPr lang="nb-NO" sz="1800" dirty="0"/>
              <a:t> </a:t>
            </a:r>
            <a:r>
              <a:rPr lang="nb-NO" sz="1800" dirty="0" err="1"/>
              <a:t>fits</a:t>
            </a:r>
            <a:r>
              <a:rPr lang="nb-NO" sz="1800" dirty="0"/>
              <a:t> a linear line to a </a:t>
            </a:r>
            <a:r>
              <a:rPr lang="nb-NO" sz="1800" dirty="0" err="1"/>
              <a:t>scatterplot</a:t>
            </a:r>
            <a:endParaRPr lang="nb-NO" sz="1800" dirty="0"/>
          </a:p>
          <a:p>
            <a:r>
              <a:rPr lang="nb-NO" sz="1800" dirty="0"/>
              <a:t>This line is not </a:t>
            </a:r>
            <a:r>
              <a:rPr lang="nb-NO" sz="1800" dirty="0" err="1"/>
              <a:t>unique</a:t>
            </a:r>
            <a:r>
              <a:rPr lang="nb-NO" sz="1800" dirty="0"/>
              <a:t>, </a:t>
            </a:r>
            <a:r>
              <a:rPr lang="nb-NO" sz="1800" dirty="0" err="1"/>
              <a:t>but</a:t>
            </a:r>
            <a:r>
              <a:rPr lang="nb-NO" sz="1800" dirty="0"/>
              <a:t> </a:t>
            </a:r>
            <a:r>
              <a:rPr lang="nb-NO" sz="1800" dirty="0" err="1"/>
              <a:t>depends</a:t>
            </a:r>
            <a:r>
              <a:rPr lang="nb-NO" sz="1800" dirty="0"/>
              <a:t> </a:t>
            </a:r>
            <a:r>
              <a:rPr lang="nb-NO" sz="1800" dirty="0" err="1"/>
              <a:t>on</a:t>
            </a:r>
            <a:r>
              <a:rPr lang="nb-NO" sz="1800" dirty="0"/>
              <a:t> </a:t>
            </a:r>
            <a:r>
              <a:rPr lang="nb-NO" sz="1800" dirty="0" err="1"/>
              <a:t>the</a:t>
            </a:r>
            <a:r>
              <a:rPr lang="nb-NO" sz="1800" dirty="0"/>
              <a:t> </a:t>
            </a:r>
            <a:r>
              <a:rPr lang="nb-NO" sz="1800" dirty="0" err="1"/>
              <a:t>distance</a:t>
            </a:r>
            <a:r>
              <a:rPr lang="nb-NO" sz="1800" dirty="0"/>
              <a:t> </a:t>
            </a:r>
            <a:r>
              <a:rPr lang="nb-NO" sz="1800" dirty="0" err="1"/>
              <a:t>function</a:t>
            </a:r>
            <a:r>
              <a:rPr lang="nb-NO" sz="1800" dirty="0"/>
              <a:t>.</a:t>
            </a:r>
          </a:p>
          <a:p>
            <a:r>
              <a:rPr lang="nb-NO" sz="1800" dirty="0"/>
              <a:t>The most </a:t>
            </a:r>
            <a:r>
              <a:rPr lang="nb-NO" sz="1800" dirty="0" err="1"/>
              <a:t>common</a:t>
            </a:r>
            <a:r>
              <a:rPr lang="nb-NO" sz="1800" dirty="0"/>
              <a:t> </a:t>
            </a:r>
            <a:r>
              <a:rPr lang="nb-NO" sz="1800" dirty="0" err="1"/>
              <a:t>distance</a:t>
            </a:r>
            <a:r>
              <a:rPr lang="nb-NO" sz="1800" dirty="0"/>
              <a:t> </a:t>
            </a:r>
            <a:r>
              <a:rPr lang="nb-NO" sz="1800" dirty="0" err="1"/>
              <a:t>function</a:t>
            </a:r>
            <a:r>
              <a:rPr lang="nb-NO" sz="1800" dirty="0"/>
              <a:t> is </a:t>
            </a:r>
            <a:r>
              <a:rPr lang="nb-NO" sz="1800" dirty="0" err="1"/>
              <a:t>the</a:t>
            </a:r>
            <a:r>
              <a:rPr lang="nb-NO" sz="1800" dirty="0"/>
              <a:t> </a:t>
            </a:r>
            <a:r>
              <a:rPr lang="nb-NO" sz="1800" dirty="0" err="1"/>
              <a:t>squared</a:t>
            </a:r>
            <a:r>
              <a:rPr lang="nb-NO" sz="1800" dirty="0"/>
              <a:t> </a:t>
            </a:r>
            <a:r>
              <a:rPr lang="nb-NO" sz="1800" dirty="0" err="1"/>
              <a:t>distance</a:t>
            </a:r>
            <a:r>
              <a:rPr lang="nb-NO" sz="1800" dirty="0"/>
              <a:t>.</a:t>
            </a:r>
          </a:p>
          <a:p>
            <a:pPr lvl="1"/>
            <a:r>
              <a:rPr lang="nb-NO" sz="1800" dirty="0" err="1"/>
              <a:t>But</a:t>
            </a:r>
            <a:r>
              <a:rPr lang="nb-NO" sz="1800" dirty="0"/>
              <a:t> it </a:t>
            </a:r>
            <a:r>
              <a:rPr lang="nb-NO" sz="1800" dirty="0" err="1"/>
              <a:t>does</a:t>
            </a:r>
            <a:r>
              <a:rPr lang="nb-NO" sz="1800" dirty="0"/>
              <a:t> not have to be </a:t>
            </a:r>
            <a:r>
              <a:rPr lang="nb-NO" sz="1800" dirty="0" err="1"/>
              <a:t>the</a:t>
            </a:r>
            <a:r>
              <a:rPr lang="nb-NO" sz="1800" dirty="0"/>
              <a:t> best </a:t>
            </a:r>
            <a:r>
              <a:rPr lang="nb-NO" sz="1800" dirty="0" err="1"/>
              <a:t>choice</a:t>
            </a:r>
            <a:r>
              <a:rPr lang="nb-NO" sz="1800" dirty="0"/>
              <a:t>!</a:t>
            </a:r>
          </a:p>
          <a:p>
            <a:pPr lvl="1"/>
            <a:r>
              <a:rPr lang="nb-NO" sz="1800" dirty="0" err="1"/>
              <a:t>Doesn’t</a:t>
            </a:r>
            <a:r>
              <a:rPr lang="nb-NO" sz="1800" dirty="0"/>
              <a:t> matter </a:t>
            </a:r>
            <a:r>
              <a:rPr lang="nb-NO" sz="1800" dirty="0" err="1"/>
              <a:t>much</a:t>
            </a:r>
            <a:r>
              <a:rPr lang="nb-NO" sz="1800" dirty="0"/>
              <a:t> </a:t>
            </a:r>
            <a:r>
              <a:rPr lang="nb-NO" sz="1800" dirty="0" err="1"/>
              <a:t>if</a:t>
            </a:r>
            <a:r>
              <a:rPr lang="nb-NO" sz="1800" dirty="0"/>
              <a:t> </a:t>
            </a:r>
            <a:r>
              <a:rPr lang="nb-NO" sz="1800" dirty="0" err="1"/>
              <a:t>the</a:t>
            </a:r>
            <a:r>
              <a:rPr lang="nb-NO" sz="1800" dirty="0"/>
              <a:t> true </a:t>
            </a:r>
            <a:r>
              <a:rPr lang="nb-NO" sz="1800" dirty="0" err="1"/>
              <a:t>relationsship</a:t>
            </a:r>
            <a:r>
              <a:rPr lang="nb-NO" sz="1800" dirty="0"/>
              <a:t> is linear.</a:t>
            </a:r>
          </a:p>
          <a:p>
            <a:r>
              <a:rPr lang="nb-NO" sz="1800" dirty="0"/>
              <a:t>The true </a:t>
            </a:r>
            <a:r>
              <a:rPr lang="nb-NO" sz="1800" dirty="0" err="1"/>
              <a:t>relationsship</a:t>
            </a:r>
            <a:r>
              <a:rPr lang="nb-NO" sz="1800" dirty="0"/>
              <a:t> </a:t>
            </a:r>
            <a:r>
              <a:rPr lang="nb-NO" sz="1800" dirty="0" err="1"/>
              <a:t>does</a:t>
            </a:r>
            <a:r>
              <a:rPr lang="nb-NO" sz="1800" dirty="0"/>
              <a:t> not have to be linear for linear </a:t>
            </a:r>
            <a:r>
              <a:rPr lang="nb-NO" sz="1800" dirty="0" err="1"/>
              <a:t>regression</a:t>
            </a:r>
            <a:r>
              <a:rPr lang="nb-NO" sz="1800" dirty="0"/>
              <a:t> to be used.</a:t>
            </a:r>
          </a:p>
        </p:txBody>
      </p:sp>
      <p:sp>
        <p:nvSpPr>
          <p:cNvPr id="34"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Graphic 6" descr="Mathematics">
            <a:extLst>
              <a:ext uri="{FF2B5EF4-FFF2-40B4-BE49-F238E27FC236}">
                <a16:creationId xmlns:a16="http://schemas.microsoft.com/office/drawing/2014/main" id="{870DBEB4-21A8-4A18-9A3E-1187A7D9A8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4953607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96894-D1A5-443A-AF71-19C8393F260B}"/>
                  </a:ext>
                </a:extLst>
              </p:cNvPr>
              <p:cNvSpPr>
                <a:spLocks noGrp="1"/>
              </p:cNvSpPr>
              <p:nvPr>
                <p:ph type="title"/>
              </p:nvPr>
            </p:nvSpPr>
            <p:spPr>
              <a:xfrm>
                <a:off x="640080" y="325369"/>
                <a:ext cx="4368602" cy="1956841"/>
              </a:xfrm>
            </p:spPr>
            <p:txBody>
              <a:bodyPr anchor="b">
                <a:normAutofit fontScale="90000"/>
              </a:bodyPr>
              <a:lstStyle/>
              <a:p>
                <a:r>
                  <a:rPr lang="nb-NO" sz="5400" dirty="0"/>
                  <a:t>The </a:t>
                </a:r>
                <a:r>
                  <a:rPr lang="nb-NO" sz="5400" dirty="0" err="1"/>
                  <a:t>Task</a:t>
                </a:r>
                <a:r>
                  <a:rPr lang="nb-NO" sz="5400" dirty="0"/>
                  <a:t>: </a:t>
                </a:r>
                <a:r>
                  <a:rPr lang="nb-NO" sz="5400" dirty="0" err="1"/>
                  <a:t>Predict</a:t>
                </a:r>
                <a:r>
                  <a:rPr lang="nb-NO" sz="5400" dirty="0"/>
                  <a:t> </a:t>
                </a:r>
                <a14:m>
                  <m:oMath xmlns:m="http://schemas.openxmlformats.org/officeDocument/2006/math">
                    <m:r>
                      <a:rPr lang="nb-NO" sz="5400" i="1" dirty="0" smtClean="0">
                        <a:latin typeface="Cambria Math" panose="02040503050406030204" pitchFamily="18" charset="0"/>
                      </a:rPr>
                      <m:t>𝑦</m:t>
                    </m:r>
                  </m:oMath>
                </a14:m>
                <a:r>
                  <a:rPr lang="nb-NO" sz="5400" dirty="0"/>
                  <a:t> from </a:t>
                </a:r>
                <a14:m>
                  <m:oMath xmlns:m="http://schemas.openxmlformats.org/officeDocument/2006/math">
                    <m:r>
                      <a:rPr lang="nb-NO" sz="5400" i="1" dirty="0" smtClean="0">
                        <a:latin typeface="Cambria Math" panose="02040503050406030204" pitchFamily="18" charset="0"/>
                      </a:rPr>
                      <m:t>𝑥</m:t>
                    </m:r>
                  </m:oMath>
                </a14:m>
                <a:r>
                  <a:rPr lang="nb-NO" sz="5400" dirty="0"/>
                  <a:t>!</a:t>
                </a:r>
              </a:p>
            </p:txBody>
          </p:sp>
        </mc:Choice>
        <mc:Fallback xmlns="">
          <p:sp>
            <p:nvSpPr>
              <p:cNvPr id="2" name="Title 1">
                <a:extLst>
                  <a:ext uri="{FF2B5EF4-FFF2-40B4-BE49-F238E27FC236}">
                    <a16:creationId xmlns:a16="http://schemas.microsoft.com/office/drawing/2014/main" id="{8E396894-D1A5-443A-AF71-19C8393F260B}"/>
                  </a:ext>
                </a:extLst>
              </p:cNvPr>
              <p:cNvSpPr>
                <a:spLocks noGrp="1" noRot="1" noChangeAspect="1" noMove="1" noResize="1" noEditPoints="1" noAdjustHandles="1" noChangeArrowheads="1" noChangeShapeType="1" noTextEdit="1"/>
              </p:cNvSpPr>
              <p:nvPr>
                <p:ph type="title"/>
              </p:nvPr>
            </p:nvSpPr>
            <p:spPr>
              <a:xfrm>
                <a:off x="640080" y="325369"/>
                <a:ext cx="4368602" cy="1956841"/>
              </a:xfrm>
              <a:blipFill>
                <a:blip r:embed="rId2"/>
                <a:stretch>
                  <a:fillRect l="-6416" t="-18692" b="-17134"/>
                </a:stretch>
              </a:blipFill>
            </p:spPr>
            <p:txBody>
              <a:bodyPr/>
              <a:lstStyle/>
              <a:p>
                <a:r>
                  <a:rPr lang="nb-NO">
                    <a:noFill/>
                  </a:rPr>
                  <a:t> </a:t>
                </a:r>
              </a:p>
            </p:txBody>
          </p:sp>
        </mc:Fallback>
      </mc:AlternateContent>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F2E3AB-4339-47C7-8F50-63A5A289B4C9}"/>
                  </a:ext>
                </a:extLst>
              </p:cNvPr>
              <p:cNvSpPr>
                <a:spLocks noGrp="1"/>
              </p:cNvSpPr>
              <p:nvPr>
                <p:ph idx="1"/>
              </p:nvPr>
            </p:nvSpPr>
            <p:spPr>
              <a:xfrm>
                <a:off x="640080" y="2872899"/>
                <a:ext cx="4368602" cy="3577574"/>
              </a:xfrm>
            </p:spPr>
            <p:txBody>
              <a:bodyPr>
                <a:normAutofit/>
              </a:bodyPr>
              <a:lstStyle/>
              <a:p>
                <a:pPr marL="0" indent="0">
                  <a:buNone/>
                </a:pPr>
                <a:r>
                  <a:rPr lang="nb-NO" sz="2200" b="1" dirty="0"/>
                  <a:t>Squall</a:t>
                </a:r>
                <a:r>
                  <a:rPr lang="nb-NO" sz="2200" dirty="0"/>
                  <a:t>: «My </a:t>
                </a:r>
                <a:r>
                  <a:rPr lang="nb-NO" sz="2200" dirty="0" err="1"/>
                  <a:t>car</a:t>
                </a:r>
                <a:r>
                  <a:rPr lang="nb-NO" sz="2200" dirty="0"/>
                  <a:t> </a:t>
                </a:r>
                <a:r>
                  <a:rPr lang="nb-NO" sz="2200" dirty="0" err="1"/>
                  <a:t>weighs</a:t>
                </a:r>
                <a:r>
                  <a:rPr lang="nb-NO" sz="2200" dirty="0"/>
                  <a:t> 3200 </a:t>
                </a:r>
                <a:r>
                  <a:rPr lang="nb-NO" sz="2200" dirty="0" err="1"/>
                  <a:t>pounds</a:t>
                </a:r>
                <a:r>
                  <a:rPr lang="nb-NO" sz="2200" dirty="0"/>
                  <a:t>, </a:t>
                </a:r>
                <a:r>
                  <a:rPr lang="nb-NO" sz="2200" dirty="0" err="1"/>
                  <a:t>what</a:t>
                </a:r>
                <a:r>
                  <a:rPr lang="nb-NO" sz="2200" dirty="0"/>
                  <a:t> do </a:t>
                </a:r>
                <a:r>
                  <a:rPr lang="nb-NO" sz="2200" dirty="0" err="1"/>
                  <a:t>reckon</a:t>
                </a:r>
                <a:r>
                  <a:rPr lang="nb-NO" sz="2200" dirty="0"/>
                  <a:t> </a:t>
                </a:r>
                <a:r>
                  <a:rPr lang="nb-NO" sz="2200" dirty="0" err="1"/>
                  <a:t>its</a:t>
                </a:r>
                <a:r>
                  <a:rPr lang="nb-NO" sz="2200" dirty="0"/>
                  <a:t> </a:t>
                </a:r>
                <a:r>
                  <a:rPr lang="nb-NO" sz="2200" dirty="0" err="1"/>
                  <a:t>miles</a:t>
                </a:r>
                <a:r>
                  <a:rPr lang="nb-NO" sz="2200" dirty="0"/>
                  <a:t> per gallon is?»</a:t>
                </a:r>
              </a:p>
              <a:p>
                <a:pPr marL="0" indent="0">
                  <a:buNone/>
                </a:pPr>
                <a:r>
                  <a:rPr lang="nb-NO" sz="2200" b="1" dirty="0" err="1"/>
                  <a:t>Rinoa</a:t>
                </a:r>
                <a:r>
                  <a:rPr lang="nb-NO" sz="2200" dirty="0"/>
                  <a:t>: «</a:t>
                </a:r>
                <a:r>
                  <a:rPr lang="nb-NO" sz="2200" dirty="0" err="1"/>
                  <a:t>That’s</a:t>
                </a:r>
                <a:r>
                  <a:rPr lang="nb-NO" sz="2200" dirty="0"/>
                  <a:t> an </a:t>
                </a:r>
                <a:r>
                  <a:rPr lang="nb-NO" sz="2200" dirty="0" err="1"/>
                  <a:t>easy</a:t>
                </a:r>
                <a:r>
                  <a:rPr lang="nb-NO" sz="2200" dirty="0"/>
                  <a:t> </a:t>
                </a:r>
                <a:r>
                  <a:rPr lang="nb-NO" sz="2200" dirty="0" err="1"/>
                  <a:t>one</a:t>
                </a:r>
                <a:r>
                  <a:rPr lang="nb-NO" sz="2200" dirty="0"/>
                  <a:t>! It’s </a:t>
                </a:r>
                <a:r>
                  <a:rPr lang="nb-NO" sz="2200" dirty="0" err="1"/>
                  <a:t>probably</a:t>
                </a:r>
                <a:r>
                  <a:rPr lang="nb-NO" sz="2200" dirty="0"/>
                  <a:t> </a:t>
                </a:r>
                <a:r>
                  <a:rPr lang="nb-NO" sz="2200" dirty="0" err="1"/>
                  <a:t>about</a:t>
                </a:r>
                <a:r>
                  <a:rPr lang="nb-NO" sz="2200" dirty="0"/>
                  <a:t> </a:t>
                </a:r>
                <a14:m>
                  <m:oMath xmlns:m="http://schemas.openxmlformats.org/officeDocument/2006/math">
                    <m:r>
                      <a:rPr lang="nb-NO" sz="2200" b="0" i="1">
                        <a:latin typeface="Cambria Math" panose="02040503050406030204" pitchFamily="18" charset="0"/>
                      </a:rPr>
                      <m:t>37−3.2⋅5.3</m:t>
                    </m:r>
                    <m:r>
                      <a:rPr lang="nb-NO" sz="2200" b="0" i="1" smtClean="0">
                        <a:latin typeface="Cambria Math" panose="02040503050406030204" pitchFamily="18" charset="0"/>
                      </a:rPr>
                      <m:t>≈20</m:t>
                    </m:r>
                    <m:r>
                      <a:rPr lang="nb-NO" sz="2200" b="0" i="1">
                        <a:latin typeface="Cambria Math" panose="02040503050406030204" pitchFamily="18" charset="0"/>
                      </a:rPr>
                      <m:t>!</m:t>
                    </m:r>
                  </m:oMath>
                </a14:m>
                <a:r>
                  <a:rPr lang="nb-NO" sz="2200" dirty="0"/>
                  <a:t>»</a:t>
                </a:r>
              </a:p>
              <a:p>
                <a:pPr marL="457200" lvl="1" indent="0">
                  <a:buNone/>
                </a:pPr>
                <a:endParaRPr lang="nb-NO" sz="2200" dirty="0"/>
              </a:p>
              <a:p>
                <a:pPr marL="457200" lvl="1" indent="0">
                  <a:buNone/>
                </a:pPr>
                <a:r>
                  <a:rPr lang="nb-NO" sz="2200" dirty="0"/>
                  <a:t>(</a:t>
                </a:r>
                <a:r>
                  <a:rPr lang="nb-NO" sz="2200" dirty="0" err="1"/>
                  <a:t>Remember</a:t>
                </a:r>
                <a:r>
                  <a:rPr lang="nb-NO" sz="2200" dirty="0"/>
                  <a:t>: The </a:t>
                </a:r>
                <a:r>
                  <a:rPr lang="nb-NO" sz="2200" dirty="0" err="1"/>
                  <a:t>slope</a:t>
                </a:r>
                <a:r>
                  <a:rPr lang="nb-NO" sz="2200" dirty="0"/>
                  <a:t> and </a:t>
                </a:r>
                <a:r>
                  <a:rPr lang="nb-NO" sz="2200" dirty="0" err="1"/>
                  <a:t>intercepts</a:t>
                </a:r>
                <a:r>
                  <a:rPr lang="nb-NO" sz="2200" dirty="0"/>
                  <a:t> </a:t>
                </a:r>
                <a:r>
                  <a:rPr lang="nb-NO" sz="2200" dirty="0" err="1"/>
                  <a:t>are</a:t>
                </a:r>
                <a:r>
                  <a:rPr lang="nb-NO" sz="2200" dirty="0"/>
                  <a:t> </a:t>
                </a:r>
                <a:r>
                  <a:rPr lang="nb-NO" sz="2200" dirty="0" err="1"/>
                  <a:t>approximately</a:t>
                </a:r>
                <a:endParaRPr lang="nb-NO" sz="2200" dirty="0"/>
              </a:p>
              <a:p>
                <a:pPr marL="457200" lvl="1" indent="0">
                  <a:buNone/>
                </a:pPr>
                <a14:m>
                  <m:oMath xmlns:m="http://schemas.openxmlformats.org/officeDocument/2006/math">
                    <m:r>
                      <a:rPr lang="en-US" sz="2400" i="1" smtClean="0">
                        <a:latin typeface="Cambria Math" panose="02040503050406030204" pitchFamily="18" charset="0"/>
                      </a:rPr>
                      <m:t>𝑎</m:t>
                    </m:r>
                    <m:r>
                      <a:rPr lang="en-US" sz="2400" i="1" smtClean="0">
                        <a:latin typeface="Cambria Math" panose="02040503050406030204" pitchFamily="18" charset="0"/>
                      </a:rPr>
                      <m:t> = 37,  </m:t>
                    </m:r>
                    <m:r>
                      <a:rPr lang="en-US" sz="2400" i="1">
                        <a:latin typeface="Cambria Math" panose="02040503050406030204" pitchFamily="18" charset="0"/>
                      </a:rPr>
                      <m:t>𝑏</m:t>
                    </m:r>
                    <m:r>
                      <a:rPr lang="en-US" sz="2400" i="1">
                        <a:latin typeface="Cambria Math" panose="02040503050406030204" pitchFamily="18" charset="0"/>
                      </a:rPr>
                      <m:t> = −5.3</m:t>
                    </m:r>
                  </m:oMath>
                </a14:m>
                <a:r>
                  <a:rPr lang="en-US" dirty="0"/>
                  <a:t>).</a:t>
                </a:r>
                <a:endParaRPr lang="en-US" sz="2400" dirty="0"/>
              </a:p>
              <a:p>
                <a:endParaRPr lang="nb-NO" sz="2200" dirty="0"/>
              </a:p>
              <a:p>
                <a:endParaRPr lang="nb-NO" sz="2200" dirty="0"/>
              </a:p>
              <a:p>
                <a:endParaRPr lang="nb-NO" sz="2200" dirty="0"/>
              </a:p>
              <a:p>
                <a:endParaRPr lang="nb-NO" sz="2200" dirty="0"/>
              </a:p>
            </p:txBody>
          </p:sp>
        </mc:Choice>
        <mc:Fallback xmlns="">
          <p:sp>
            <p:nvSpPr>
              <p:cNvPr id="3" name="Content Placeholder 2">
                <a:extLst>
                  <a:ext uri="{FF2B5EF4-FFF2-40B4-BE49-F238E27FC236}">
                    <a16:creationId xmlns:a16="http://schemas.microsoft.com/office/drawing/2014/main" id="{53F2E3AB-4339-47C7-8F50-63A5A289B4C9}"/>
                  </a:ext>
                </a:extLst>
              </p:cNvPr>
              <p:cNvSpPr>
                <a:spLocks noGrp="1" noRot="1" noChangeAspect="1" noMove="1" noResize="1" noEditPoints="1" noAdjustHandles="1" noChangeArrowheads="1" noChangeShapeType="1" noTextEdit="1"/>
              </p:cNvSpPr>
              <p:nvPr>
                <p:ph idx="1"/>
              </p:nvPr>
            </p:nvSpPr>
            <p:spPr>
              <a:xfrm>
                <a:off x="640080" y="2872899"/>
                <a:ext cx="4368602" cy="3577574"/>
              </a:xfrm>
              <a:blipFill>
                <a:blip r:embed="rId3"/>
                <a:stretch>
                  <a:fillRect l="-1813" t="-2044" r="-2789" b="-511"/>
                </a:stretch>
              </a:blipFill>
            </p:spPr>
            <p:txBody>
              <a:bodyPr/>
              <a:lstStyle/>
              <a:p>
                <a:r>
                  <a:rPr lang="nb-NO">
                    <a:noFill/>
                  </a:rPr>
                  <a:t> </a:t>
                </a:r>
              </a:p>
            </p:txBody>
          </p:sp>
        </mc:Fallback>
      </mc:AlternateContent>
      <p:pic>
        <p:nvPicPr>
          <p:cNvPr id="5" name="Picture 4" descr="Quizzical burrowing owl looking forward">
            <a:extLst>
              <a:ext uri="{FF2B5EF4-FFF2-40B4-BE49-F238E27FC236}">
                <a16:creationId xmlns:a16="http://schemas.microsoft.com/office/drawing/2014/main" id="{4D3F4319-3234-4738-B5BB-ACD1C27D9912}"/>
              </a:ext>
            </a:extLst>
          </p:cNvPr>
          <p:cNvPicPr>
            <a:picLocks noChangeAspect="1"/>
          </p:cNvPicPr>
          <p:nvPr/>
        </p:nvPicPr>
        <p:blipFill rotWithShape="1">
          <a:blip r:embed="rId4">
            <a:extLst>
              <a:ext uri="{28A0092B-C50C-407E-A947-70E740481C1C}">
                <a14:useLocalDpi xmlns:a14="http://schemas.microsoft.com/office/drawing/2010/main" val="0"/>
              </a:ext>
            </a:extLst>
          </a:blip>
          <a:srcRect r="3028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052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21AC-E780-4B99-B974-518A28EDB90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Other stuff too – but prediction is the most important!</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agnifying glass on clear background">
            <a:extLst>
              <a:ext uri="{FF2B5EF4-FFF2-40B4-BE49-F238E27FC236}">
                <a16:creationId xmlns:a16="http://schemas.microsoft.com/office/drawing/2014/main" id="{D34B87AB-F892-499B-9CA7-06233A0A07DB}"/>
              </a:ext>
            </a:extLst>
          </p:cNvPr>
          <p:cNvPicPr>
            <a:picLocks noChangeAspect="1"/>
          </p:cNvPicPr>
          <p:nvPr/>
        </p:nvPicPr>
        <p:blipFill rotWithShape="1">
          <a:blip r:embed="rId2"/>
          <a:srcRect l="28935" r="265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7034421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F208C-F84C-4FFA-A382-BA41AF072C5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Two prototypical curves</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speech bubbles">
            <a:extLst>
              <a:ext uri="{FF2B5EF4-FFF2-40B4-BE49-F238E27FC236}">
                <a16:creationId xmlns:a16="http://schemas.microsoft.com/office/drawing/2014/main" id="{1D7CA62F-EA7E-4FE3-9634-413EF57D0465}"/>
              </a:ext>
            </a:extLst>
          </p:cNvPr>
          <p:cNvPicPr>
            <a:picLocks noChangeAspect="1"/>
          </p:cNvPicPr>
          <p:nvPr/>
        </p:nvPicPr>
        <p:blipFill rotWithShape="1">
          <a:blip r:embed="rId2"/>
          <a:srcRect l="20771" r="1227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027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52E877-2D8E-429B-A536-9C281AB848A7}"/>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m:rPr>
                          <m:sty m:val="p"/>
                        </m:rPr>
                        <a:rPr lang="nb-NO" b="0" i="0" smtClean="0">
                          <a:latin typeface="Cambria Math" panose="02040503050406030204" pitchFamily="18" charset="0"/>
                        </a:rPr>
                        <m:t>y</m:t>
                      </m:r>
                      <m:r>
                        <a:rPr lang="nb-NO" i="1" smtClean="0">
                          <a:latin typeface="Cambria Math" panose="02040503050406030204" pitchFamily="18" charset="0"/>
                        </a:rPr>
                        <m:t>=</m:t>
                      </m:r>
                      <m:r>
                        <a:rPr lang="nb-NO" b="0" i="1" smtClean="0">
                          <a:latin typeface="Cambria Math" panose="02040503050406030204" pitchFamily="18" charset="0"/>
                        </a:rPr>
                        <m:t>2+3</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𝑢</m:t>
                      </m:r>
                    </m:oMath>
                  </m:oMathPara>
                </a14:m>
                <a:endParaRPr lang="nb-NO" dirty="0"/>
              </a:p>
            </p:txBody>
          </p:sp>
        </mc:Choice>
        <mc:Fallback xmlns="">
          <p:sp>
            <p:nvSpPr>
              <p:cNvPr id="2" name="Title 1">
                <a:extLst>
                  <a:ext uri="{FF2B5EF4-FFF2-40B4-BE49-F238E27FC236}">
                    <a16:creationId xmlns:a16="http://schemas.microsoft.com/office/drawing/2014/main" id="{6452E877-2D8E-429B-A536-9C281AB848A7}"/>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nb-NO">
                    <a:noFill/>
                  </a:rPr>
                  <a:t> </a:t>
                </a:r>
              </a:p>
            </p:txBody>
          </p:sp>
        </mc:Fallback>
      </mc:AlternateContent>
      <p:pic>
        <p:nvPicPr>
          <p:cNvPr id="5" name="Content Placeholder 4">
            <a:extLst>
              <a:ext uri="{FF2B5EF4-FFF2-40B4-BE49-F238E27FC236}">
                <a16:creationId xmlns:a16="http://schemas.microsoft.com/office/drawing/2014/main" id="{8C68D14E-4287-4667-9837-5276F0AE5A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0706" y="2453930"/>
            <a:ext cx="4858428" cy="3010320"/>
          </a:xfrm>
        </p:spPr>
      </p:pic>
      <p:pic>
        <p:nvPicPr>
          <p:cNvPr id="7" name="Picture 6" descr="Chart, scatter chart&#10;&#10;Description automatically generated">
            <a:extLst>
              <a:ext uri="{FF2B5EF4-FFF2-40B4-BE49-F238E27FC236}">
                <a16:creationId xmlns:a16="http://schemas.microsoft.com/office/drawing/2014/main" id="{9186D261-1190-43C6-A5D0-1CFCC3866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134" y="1690688"/>
            <a:ext cx="5852172" cy="4389129"/>
          </a:xfrm>
          <a:prstGeom prst="rect">
            <a:avLst/>
          </a:prstGeom>
        </p:spPr>
      </p:pic>
    </p:spTree>
    <p:extLst>
      <p:ext uri="{BB962C8B-B14F-4D97-AF65-F5344CB8AC3E}">
        <p14:creationId xmlns:p14="http://schemas.microsoft.com/office/powerpoint/2010/main" val="4247758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C413-E61D-4895-8251-246948D60454}"/>
              </a:ext>
            </a:extLst>
          </p:cNvPr>
          <p:cNvSpPr>
            <a:spLocks noGrp="1"/>
          </p:cNvSpPr>
          <p:nvPr>
            <p:ph type="title"/>
          </p:nvPr>
        </p:nvSpPr>
        <p:spPr>
          <a:xfrm>
            <a:off x="7515414" y="2939659"/>
            <a:ext cx="4087306" cy="2889114"/>
          </a:xfrm>
        </p:spPr>
        <p:txBody>
          <a:bodyPr vert="horz" lIns="91440" tIns="45720" rIns="91440" bIns="45720" rtlCol="0" anchor="b">
            <a:normAutofit fontScale="90000"/>
          </a:bodyPr>
          <a:lstStyle/>
          <a:p>
            <a:r>
              <a:rPr lang="en-US" sz="5400" dirty="0"/>
              <a:t>You can eyeball the line!</a:t>
            </a:r>
            <a:br>
              <a:rPr lang="en-US" sz="5400" dirty="0"/>
            </a:br>
            <a:br>
              <a:rPr lang="en-US" sz="5400" dirty="0"/>
            </a:br>
            <a:r>
              <a:rPr lang="en-US" sz="5400" dirty="0"/>
              <a:t>There is a</a:t>
            </a:r>
            <a:r>
              <a:rPr lang="en-US" sz="5400" b="1" i="1" dirty="0"/>
              <a:t> true linear relationship</a:t>
            </a:r>
            <a:r>
              <a:rPr lang="en-US" sz="5400" dirty="0"/>
              <a: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erson's eye">
            <a:extLst>
              <a:ext uri="{FF2B5EF4-FFF2-40B4-BE49-F238E27FC236}">
                <a16:creationId xmlns:a16="http://schemas.microsoft.com/office/drawing/2014/main" id="{1C8980F5-A7BC-4827-AED5-956C43EA11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76" r="18939"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8958236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Clear sunny skies">
            <a:extLst>
              <a:ext uri="{FF2B5EF4-FFF2-40B4-BE49-F238E27FC236}">
                <a16:creationId xmlns:a16="http://schemas.microsoft.com/office/drawing/2014/main" id="{3440F8ED-04FE-4956-8BC5-66D52E9DD9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AB0A4-A241-4576-8886-CBB3B1C2E37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It’s intuitively clear what the true straight line is!</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Chart, scatter chart&#10;&#10;Description automatically generated">
            <a:extLst>
              <a:ext uri="{FF2B5EF4-FFF2-40B4-BE49-F238E27FC236}">
                <a16:creationId xmlns:a16="http://schemas.microsoft.com/office/drawing/2014/main" id="{EE7F1F62-61B2-442B-AFEC-DAFBDB8F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87267"/>
            <a:ext cx="5852172" cy="4389129"/>
          </a:xfrm>
          <a:prstGeom prst="rect">
            <a:avLst/>
          </a:prstGeom>
        </p:spPr>
      </p:pic>
    </p:spTree>
    <p:extLst>
      <p:ext uri="{BB962C8B-B14F-4D97-AF65-F5344CB8AC3E}">
        <p14:creationId xmlns:p14="http://schemas.microsoft.com/office/powerpoint/2010/main" val="582589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1596</Words>
  <Application>Microsoft Office PowerPoint</Application>
  <PresentationFormat>Widescreen</PresentationFormat>
  <Paragraphs>198</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Consolas</vt:lpstr>
      <vt:lpstr>Roboto</vt:lpstr>
      <vt:lpstr>Office Theme</vt:lpstr>
      <vt:lpstr>EBA3500 Lecture 2: Introduction to simple linear regression</vt:lpstr>
      <vt:lpstr>A scatterplot</vt:lpstr>
      <vt:lpstr>Linear regression</vt:lpstr>
      <vt:lpstr>The Task: Predict y from x!</vt:lpstr>
      <vt:lpstr>Other stuff too – but prediction is the most important!</vt:lpstr>
      <vt:lpstr>Two prototypical curves</vt:lpstr>
      <vt:lpstr>y=2+3x+u</vt:lpstr>
      <vt:lpstr>You can eyeball the line!  There is a true linear relationship.</vt:lpstr>
      <vt:lpstr>It’s intuitively clear what the true straight line is!</vt:lpstr>
      <vt:lpstr>y=e^(3x^2 )+u</vt:lpstr>
      <vt:lpstr>Not so clear what the true line is! No true linear relationship.</vt:lpstr>
      <vt:lpstr>A model for the scatterplot</vt:lpstr>
      <vt:lpstr>How do we get from A to B?</vt:lpstr>
      <vt:lpstr>How do we get from A to «something like» B?</vt:lpstr>
      <vt:lpstr>We need to define the line precisely!</vt:lpstr>
      <vt:lpstr>Is any line possible?</vt:lpstr>
      <vt:lpstr>The problem u have</vt:lpstr>
      <vt:lpstr>The two paths</vt:lpstr>
      <vt:lpstr>Goal: Find the best slope and intercept</vt:lpstr>
      <vt:lpstr>Minimize the distance between the line and the data</vt:lpstr>
      <vt:lpstr>Least absolute deviations</vt:lpstr>
      <vt:lpstr>statsmodels</vt:lpstr>
      <vt:lpstr>LAD with statsmodels</vt:lpstr>
      <vt:lpstr>How about y=2+3x+u?</vt:lpstr>
      <vt:lpstr>Why not least absolute deviations?</vt:lpstr>
      <vt:lpstr>Minimizing the square</vt:lpstr>
      <vt:lpstr>Why least squares?</vt:lpstr>
      <vt:lpstr>The mathematics of least squares</vt:lpstr>
      <vt:lpstr>Python</vt:lpstr>
      <vt:lpstr>The y=2+3x+u model works too!</vt:lpstr>
      <vt:lpstr>Least absolute deviations vs least squares</vt:lpstr>
      <vt:lpstr>What’s «best»?</vt:lpstr>
      <vt:lpstr>What kind of distances can you minimize?</vt:lpstr>
      <vt:lpstr>The Huber loss: Combining both losses</vt:lpstr>
      <vt:lpstr>rdatasets</vt:lpstr>
      <vt:lpstr>mtcars</vt:lpstr>
      <vt:lpstr>PowerPoint Presentation</vt:lpstr>
      <vt:lpstr>Which would you use?</vt:lpstr>
      <vt:lpstr>Summing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EBA3500 Lecture 2: Introduction to linear regression</dc:title>
  <dc:creator>Jonas Moss</dc:creator>
  <cp:lastModifiedBy>Jonas Moss</cp:lastModifiedBy>
  <cp:revision>8</cp:revision>
  <dcterms:created xsi:type="dcterms:W3CDTF">2021-09-01T11:31:33Z</dcterms:created>
  <dcterms:modified xsi:type="dcterms:W3CDTF">2021-09-02T03:52:02Z</dcterms:modified>
</cp:coreProperties>
</file>